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notesMasterIdLst>
    <p:notesMasterId r:id="rId37"/>
  </p:notesMasterIdLst>
  <p:sldIdLst>
    <p:sldId id="256" r:id="rId2"/>
    <p:sldId id="500" r:id="rId3"/>
    <p:sldId id="485" r:id="rId4"/>
    <p:sldId id="488" r:id="rId5"/>
    <p:sldId id="489" r:id="rId6"/>
    <p:sldId id="495" r:id="rId7"/>
    <p:sldId id="501" r:id="rId8"/>
    <p:sldId id="506" r:id="rId9"/>
    <p:sldId id="507" r:id="rId10"/>
    <p:sldId id="508" r:id="rId11"/>
    <p:sldId id="509" r:id="rId12"/>
    <p:sldId id="510" r:id="rId13"/>
    <p:sldId id="511" r:id="rId14"/>
    <p:sldId id="502" r:id="rId15"/>
    <p:sldId id="503" r:id="rId16"/>
    <p:sldId id="504" r:id="rId17"/>
    <p:sldId id="527" r:id="rId18"/>
    <p:sldId id="524" r:id="rId19"/>
    <p:sldId id="525" r:id="rId20"/>
    <p:sldId id="526" r:id="rId21"/>
    <p:sldId id="522" r:id="rId22"/>
    <p:sldId id="480" r:id="rId23"/>
    <p:sldId id="481" r:id="rId24"/>
    <p:sldId id="484" r:id="rId25"/>
    <p:sldId id="513" r:id="rId26"/>
    <p:sldId id="482" r:id="rId27"/>
    <p:sldId id="464" r:id="rId28"/>
    <p:sldId id="514" r:id="rId29"/>
    <p:sldId id="515" r:id="rId30"/>
    <p:sldId id="516" r:id="rId31"/>
    <p:sldId id="517" r:id="rId32"/>
    <p:sldId id="518" r:id="rId33"/>
    <p:sldId id="520" r:id="rId34"/>
    <p:sldId id="521" r:id="rId35"/>
    <p:sldId id="528" r:id="rId3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254" autoAdjust="0"/>
    <p:restoredTop sz="93454"/>
  </p:normalViewPr>
  <p:slideViewPr>
    <p:cSldViewPr snapToGrid="0" snapToObjects="1">
      <p:cViewPr varScale="1">
        <p:scale>
          <a:sx n="193" d="100"/>
          <a:sy n="193" d="100"/>
        </p:scale>
        <p:origin x="1560" y="2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E3203A-D28B-764F-AAB0-8D0AA4F25199}" type="datetimeFigureOut">
              <a:rPr lang="en-US" smtClean="0"/>
              <a:t>9/17/23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736552-5E25-BE4B-AD69-CC5DEB1E3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44378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736552-5E25-BE4B-AD69-CC5DEB1E3F00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06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4400" spc="-80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/>
          <a:lstStyle/>
          <a:p>
            <a:fld id="{451DEABC-D766-4322-8E78-B830FAE35C72}" type="datetime4">
              <a:rPr lang="en-US" smtClean="0"/>
              <a:pPr/>
              <a:t>September 17, 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86953" y="6411595"/>
            <a:ext cx="1315721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/>
          <a:lstStyle/>
          <a:p>
            <a:fld id="{F3131F9E-604E-4343-9F29-EF72E8231CAD}" type="datetime4">
              <a:rPr lang="en-US" smtClean="0"/>
              <a:pPr/>
              <a:t>September 17, 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86953" y="6411595"/>
            <a:ext cx="1315721" cy="365125"/>
          </a:xfrm>
          <a:prstGeom prst="rect">
            <a:avLst/>
          </a:prstGeom>
        </p:spPr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/>
          <a:lstStyle/>
          <a:p>
            <a:fld id="{34A8E1CE-37F8-4102-8DF9-852A0A51F293}" type="datetime4">
              <a:rPr lang="en-US" smtClean="0"/>
              <a:pPr/>
              <a:t>September 17, 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86953" y="6411595"/>
            <a:ext cx="1315721" cy="365125"/>
          </a:xfrm>
          <a:prstGeom prst="rect">
            <a:avLst/>
          </a:prstGeom>
        </p:spPr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/>
          <a:lstStyle/>
          <a:p>
            <a:fld id="{93333F43-3E86-47E4-BFBB-2476D384E1C6}" type="datetime4">
              <a:rPr lang="en-US" smtClean="0"/>
              <a:pPr/>
              <a:t>September 17, 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86953" y="6411595"/>
            <a:ext cx="1315721" cy="365125"/>
          </a:xfrm>
          <a:prstGeom prst="rect">
            <a:avLst/>
          </a:prstGeom>
        </p:spPr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/>
          <a:lstStyle/>
          <a:p>
            <a:fld id="{751663BA-01FC-4367-B6F3-ABB2645D55F1}" type="datetime4">
              <a:rPr lang="en-US" smtClean="0"/>
              <a:pPr/>
              <a:t>September 17, 2023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>
          <a:xfrm>
            <a:off x="7386953" y="6411595"/>
            <a:ext cx="1315721" cy="365125"/>
          </a:xfrm>
          <a:prstGeom prst="rect">
            <a:avLst/>
          </a:prstGeom>
        </p:spPr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/>
          <a:lstStyle/>
          <a:p>
            <a:fld id="{79B19C71-EC74-44AF-B27E-FC7DC3C3A61D}" type="datetime4">
              <a:rPr lang="en-US" smtClean="0"/>
              <a:pPr/>
              <a:t>September 17, 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386953" y="6411595"/>
            <a:ext cx="1315721" cy="365125"/>
          </a:xfrm>
          <a:prstGeom prst="rect">
            <a:avLst/>
          </a:prstGeom>
        </p:spPr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/>
          <a:lstStyle/>
          <a:p>
            <a:fld id="{6A5CDA29-3CBE-48EA-92AE-A996835462BA}" type="datetime4">
              <a:rPr lang="en-US" smtClean="0"/>
              <a:pPr/>
              <a:t>September 17, 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386953" y="6411595"/>
            <a:ext cx="1315721" cy="365125"/>
          </a:xfrm>
          <a:prstGeom prst="rect">
            <a:avLst/>
          </a:prstGeom>
        </p:spPr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/>
          <a:lstStyle/>
          <a:p>
            <a:fld id="{E29EC054-3869-4501-B163-1BBFDE8DCE04}" type="datetime4">
              <a:rPr lang="en-US" smtClean="0"/>
              <a:pPr/>
              <a:t>September 17, 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386953" y="6411595"/>
            <a:ext cx="1315721" cy="365125"/>
          </a:xfrm>
          <a:prstGeom prst="rect">
            <a:avLst/>
          </a:prstGeom>
        </p:spPr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/>
          <a:lstStyle/>
          <a:p>
            <a:fld id="{0A63D831-56C1-49CF-8EF7-8B9A98402BCD}" type="datetime4">
              <a:rPr lang="en-US" smtClean="0"/>
              <a:pPr/>
              <a:t>September 17, 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386953" y="6411595"/>
            <a:ext cx="1315721" cy="365125"/>
          </a:xfrm>
          <a:prstGeom prst="rect">
            <a:avLst/>
          </a:prstGeom>
        </p:spPr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/>
          <a:lstStyle/>
          <a:p>
            <a:fld id="{6EAD5615-7F4F-4584-84D5-CC95918C321F}" type="datetime4">
              <a:rPr lang="en-US" smtClean="0"/>
              <a:pPr/>
              <a:t>September 17, 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386953" y="6411595"/>
            <a:ext cx="1315721" cy="365125"/>
          </a:xfrm>
          <a:prstGeom prst="rect">
            <a:avLst/>
          </a:prstGeom>
        </p:spPr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/>
          <a:lstStyle/>
          <a:p>
            <a:fld id="{76EEA923-9BEE-48CE-9F28-5B525F399BAD}" type="datetime4">
              <a:rPr lang="en-US" smtClean="0"/>
              <a:pPr/>
              <a:t>September 17, 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386953" y="6411595"/>
            <a:ext cx="1315721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60353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12976"/>
            <a:ext cx="8245474" cy="52986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 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spcAft>
          <a:spcPts val="600"/>
        </a:spcAft>
        <a:buFontTx/>
        <a:buBlip>
          <a:blip r:embed="rId13"/>
        </a:buBlip>
        <a:defRPr sz="24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ü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https://profrizzo.altervista.org/memoria-ram-stack-vs-heap-memoria-statica-vs-memoria-dinamica/" TargetMode="External"/><Relationship Id="rId2" Type="http://schemas.openxmlformats.org/officeDocument/2006/relationships/hyperlink" Target="https://shorturl.at/fknPY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riochierego.it/docs/10-Allocazione_dinamica_della_memoria.pdf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Programmazione</a:t>
            </a:r>
            <a:r>
              <a:rPr lang="en-US" dirty="0"/>
              <a:t> </a:t>
            </a:r>
            <a:r>
              <a:rPr lang="en-US"/>
              <a:t>procedurale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a.a</a:t>
            </a:r>
            <a:r>
              <a:rPr lang="en-US" dirty="0"/>
              <a:t>. 2023/2024</a:t>
            </a:r>
          </a:p>
        </p:txBody>
      </p:sp>
    </p:spTree>
    <p:extLst>
      <p:ext uri="{BB962C8B-B14F-4D97-AF65-F5344CB8AC3E}">
        <p14:creationId xmlns:p14="http://schemas.microsoft.com/office/powerpoint/2010/main" val="30534942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register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register</a:t>
            </a:r>
            <a:r>
              <a:rPr lang="en-US" dirty="0"/>
              <a:t>: You can use the </a:t>
            </a:r>
            <a:r>
              <a:rPr lang="en-US" dirty="0" err="1"/>
              <a:t>specifier</a:t>
            </a:r>
            <a:r>
              <a:rPr lang="en-US" dirty="0"/>
              <a:t> register when declaring objects with automatic storage duration. </a:t>
            </a:r>
          </a:p>
          <a:p>
            <a:r>
              <a:rPr lang="en-US" dirty="0"/>
              <a:t>The register keyword is a hint to the compiler that the object should be made as quickly accessible as possible—ideally, by storing it in a CPU register. </a:t>
            </a:r>
          </a:p>
          <a:p>
            <a:r>
              <a:rPr lang="en-US" dirty="0"/>
              <a:t>However, the compiler may treat some or all objects declared with register the same as ordinary objects with automatic storage duration. </a:t>
            </a:r>
          </a:p>
          <a:p>
            <a:r>
              <a:rPr lang="en-US" dirty="0"/>
              <a:t>In any case, programs </a:t>
            </a:r>
            <a:r>
              <a:rPr lang="en-US" u="sng" dirty="0"/>
              <a:t>must not </a:t>
            </a:r>
            <a:r>
              <a:rPr lang="en-US" dirty="0"/>
              <a:t>use the address operator on objects declared with the register </a:t>
            </a:r>
            <a:r>
              <a:rPr lang="en-US" dirty="0" err="1"/>
              <a:t>specifier</a:t>
            </a:r>
            <a:r>
              <a:rPr lang="en-US" dirty="0"/>
              <a:t>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30462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example</a:t>
            </a:r>
          </a:p>
        </p:txBody>
      </p:sp>
      <p:sp>
        <p:nvSpPr>
          <p:cNvPr id="4" name="Rectangle 3"/>
          <p:cNvSpPr/>
          <p:nvPr/>
        </p:nvSpPr>
        <p:spPr>
          <a:xfrm>
            <a:off x="3032125" y="1459210"/>
            <a:ext cx="2460625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/>
              <a:t>{</a:t>
            </a:r>
          </a:p>
          <a:p>
            <a:r>
              <a:rPr lang="hu-HU" sz="2000" dirty="0"/>
              <a:t>    register int miles;</a:t>
            </a:r>
          </a:p>
          <a:p>
            <a:r>
              <a:rPr lang="hu-HU" sz="2000" dirty="0"/>
              <a:t>}</a:t>
            </a:r>
            <a:endParaRPr lang="en-US" sz="2000" dirty="0"/>
          </a:p>
        </p:txBody>
      </p:sp>
      <p:sp>
        <p:nvSpPr>
          <p:cNvPr id="5" name="Rectangle 4"/>
          <p:cNvSpPr/>
          <p:nvPr/>
        </p:nvSpPr>
        <p:spPr>
          <a:xfrm>
            <a:off x="3032125" y="3525440"/>
            <a:ext cx="2460625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/>
              <a:t>{</a:t>
            </a:r>
          </a:p>
          <a:p>
            <a:r>
              <a:rPr lang="hu-HU" sz="2000" dirty="0"/>
              <a:t>    register int miles;</a:t>
            </a:r>
          </a:p>
          <a:p>
            <a:r>
              <a:rPr lang="en-US" sz="2000" dirty="0"/>
              <a:t>    </a:t>
            </a:r>
            <a:r>
              <a:rPr lang="en-US" sz="2000" dirty="0" err="1"/>
              <a:t>i</a:t>
            </a:r>
            <a:r>
              <a:rPr lang="hu-HU" sz="2000" dirty="0"/>
              <a:t>nt* p= &amp;miles;</a:t>
            </a:r>
          </a:p>
          <a:p>
            <a:r>
              <a:rPr lang="hu-HU" sz="2000" dirty="0"/>
              <a:t>}</a:t>
            </a:r>
            <a:endParaRPr lang="en-US" sz="2000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2889250" y="4349750"/>
            <a:ext cx="26035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2093486" y="5530114"/>
            <a:ext cx="50920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variable miles is not in memory. It is in a register</a:t>
            </a:r>
          </a:p>
        </p:txBody>
      </p:sp>
    </p:spTree>
    <p:extLst>
      <p:ext uri="{BB962C8B-B14F-4D97-AF65-F5344CB8AC3E}">
        <p14:creationId xmlns:p14="http://schemas.microsoft.com/office/powerpoint/2010/main" val="400165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static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Static: a variable identifier defined with the specifier </a:t>
            </a:r>
            <a:r>
              <a:rPr lang="en-US" b="1" dirty="0">
                <a:solidFill>
                  <a:srgbClr val="000000"/>
                </a:solidFill>
              </a:rPr>
              <a:t>static</a:t>
            </a:r>
            <a:r>
              <a:rPr lang="en-US" dirty="0"/>
              <a:t> has </a:t>
            </a:r>
            <a:r>
              <a:rPr lang="en-US" u="sng" dirty="0"/>
              <a:t>static storage duration</a:t>
            </a:r>
            <a:r>
              <a:rPr lang="en-US" dirty="0"/>
              <a:t>. </a:t>
            </a:r>
          </a:p>
          <a:p>
            <a:r>
              <a:rPr lang="en-US" dirty="0"/>
              <a:t>It is created as soon as the program starts, and destroyed (removed from memory) only when the program ends.</a:t>
            </a:r>
          </a:p>
          <a:p>
            <a:r>
              <a:rPr lang="en-US" dirty="0"/>
              <a:t>Global variables automatically have </a:t>
            </a:r>
            <a:r>
              <a:rPr lang="en-US" u="sng" dirty="0"/>
              <a:t>static storage duration.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1996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example</a:t>
            </a:r>
          </a:p>
        </p:txBody>
      </p:sp>
      <p:sp>
        <p:nvSpPr>
          <p:cNvPr id="4" name="Rectangle 3"/>
          <p:cNvSpPr/>
          <p:nvPr/>
        </p:nvSpPr>
        <p:spPr>
          <a:xfrm>
            <a:off x="1045059" y="1552989"/>
            <a:ext cx="211718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>
                <a:solidFill>
                  <a:prstClr val="black"/>
                </a:solidFill>
                <a:latin typeface="CourierNewPSMT" charset="0"/>
              </a:rPr>
              <a:t>int</a:t>
            </a:r>
            <a:r>
              <a:rPr lang="en-US" dirty="0">
                <a:solidFill>
                  <a:prstClr val="black"/>
                </a:solidFill>
                <a:latin typeface="CourierNewPSMT" charset="0"/>
              </a:rPr>
              <a:t> x= 0;</a:t>
            </a:r>
          </a:p>
          <a:p>
            <a:r>
              <a:rPr lang="en-US" dirty="0" err="1">
                <a:solidFill>
                  <a:prstClr val="black"/>
                </a:solidFill>
                <a:latin typeface="CourierNewPSMT" charset="0"/>
              </a:rPr>
              <a:t>int</a:t>
            </a:r>
            <a:r>
              <a:rPr lang="en-US" dirty="0">
                <a:solidFill>
                  <a:prstClr val="black"/>
                </a:solidFill>
                <a:latin typeface="CourierNewPSMT" charset="0"/>
              </a:rPr>
              <a:t> main()</a:t>
            </a:r>
          </a:p>
          <a:p>
            <a:r>
              <a:rPr lang="en-US" dirty="0">
                <a:solidFill>
                  <a:prstClr val="black"/>
                </a:solidFill>
                <a:latin typeface="CourierNewPSMT" charset="0"/>
              </a:rPr>
              <a:t>{</a:t>
            </a:r>
          </a:p>
          <a:p>
            <a:r>
              <a:rPr lang="de-DE" dirty="0">
                <a:solidFill>
                  <a:prstClr val="black"/>
                </a:solidFill>
                <a:latin typeface="CourierNewPSMT" charset="0"/>
              </a:rPr>
              <a:t>    x = 3;</a:t>
            </a:r>
          </a:p>
          <a:p>
            <a:r>
              <a:rPr lang="de-DE" dirty="0">
                <a:solidFill>
                  <a:prstClr val="black"/>
                </a:solidFill>
                <a:latin typeface="CourierNewPSMT" charset="0"/>
              </a:rPr>
              <a:t>}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752109" y="1719152"/>
            <a:ext cx="362989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This is the definition of a global variable (x), which has </a:t>
            </a:r>
            <a:r>
              <a:rPr lang="en-US"/>
              <a:t>static storage duration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045059" y="3827053"/>
            <a:ext cx="308359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>
                <a:solidFill>
                  <a:prstClr val="black"/>
                </a:solidFill>
                <a:latin typeface="CourierNewPSMT" charset="0"/>
              </a:rPr>
              <a:t>int</a:t>
            </a:r>
            <a:r>
              <a:rPr lang="en-US" dirty="0">
                <a:solidFill>
                  <a:prstClr val="black"/>
                </a:solidFill>
                <a:latin typeface="CourierNewPSMT" charset="0"/>
              </a:rPr>
              <a:t> main()</a:t>
            </a:r>
          </a:p>
          <a:p>
            <a:r>
              <a:rPr lang="en-US" dirty="0">
                <a:solidFill>
                  <a:prstClr val="black"/>
                </a:solidFill>
                <a:latin typeface="CourierNewPSMT" charset="0"/>
              </a:rPr>
              <a:t>{</a:t>
            </a:r>
          </a:p>
          <a:p>
            <a:r>
              <a:rPr lang="de-DE" dirty="0">
                <a:solidFill>
                  <a:prstClr val="black"/>
                </a:solidFill>
                <a:latin typeface="CourierNewPSMT" charset="0"/>
              </a:rPr>
              <a:t>    </a:t>
            </a:r>
            <a:r>
              <a:rPr lang="de-DE" dirty="0" err="1">
                <a:solidFill>
                  <a:prstClr val="black"/>
                </a:solidFill>
                <a:latin typeface="CourierNewPSMT" charset="0"/>
              </a:rPr>
              <a:t>static</a:t>
            </a:r>
            <a:r>
              <a:rPr lang="de-DE" dirty="0">
                <a:solidFill>
                  <a:prstClr val="black"/>
                </a:solidFill>
                <a:latin typeface="CourierNewPSMT" charset="0"/>
              </a:rPr>
              <a:t> </a:t>
            </a:r>
            <a:r>
              <a:rPr lang="de-DE" dirty="0" err="1">
                <a:solidFill>
                  <a:prstClr val="black"/>
                </a:solidFill>
                <a:latin typeface="CourierNewPSMT" charset="0"/>
              </a:rPr>
              <a:t>int</a:t>
            </a:r>
            <a:r>
              <a:rPr lang="de-DE" dirty="0">
                <a:solidFill>
                  <a:prstClr val="black"/>
                </a:solidFill>
                <a:latin typeface="CourierNewPSMT" charset="0"/>
              </a:rPr>
              <a:t> x = 3;</a:t>
            </a:r>
          </a:p>
          <a:p>
            <a:r>
              <a:rPr lang="de-DE" dirty="0">
                <a:solidFill>
                  <a:prstClr val="black"/>
                </a:solidFill>
                <a:latin typeface="CourierNewPSMT" charset="0"/>
              </a:rPr>
              <a:t>}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752109" y="3965552"/>
            <a:ext cx="362989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This is the definition of a local variable (x), which has static storage duration, because I used storage specifier </a:t>
            </a:r>
            <a:r>
              <a:rPr lang="en-US" u="sng" dirty="0"/>
              <a:t>static</a:t>
            </a:r>
          </a:p>
        </p:txBody>
      </p:sp>
    </p:spTree>
    <p:extLst>
      <p:ext uri="{BB962C8B-B14F-4D97-AF65-F5344CB8AC3E}">
        <p14:creationId xmlns:p14="http://schemas.microsoft.com/office/powerpoint/2010/main" val="1581447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Scope </a:t>
            </a:r>
            <a:r>
              <a:rPr lang="en-US"/>
              <a:t>and storage duration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There are two separate concepts here:</a:t>
            </a:r>
          </a:p>
          <a:p>
            <a:pPr lvl="1"/>
            <a:r>
              <a:rPr lang="en-US" i="1" dirty="0"/>
              <a:t>scope</a:t>
            </a:r>
            <a:r>
              <a:rPr lang="en-US" dirty="0"/>
              <a:t>, which determines where a name can be accessed, and</a:t>
            </a:r>
          </a:p>
          <a:p>
            <a:pPr lvl="1"/>
            <a:r>
              <a:rPr lang="en-US" i="1" dirty="0"/>
              <a:t>storage duration</a:t>
            </a:r>
            <a:r>
              <a:rPr lang="en-US" dirty="0"/>
              <a:t>, which determines when a variable is created and destroyed.</a:t>
            </a:r>
          </a:p>
          <a:p>
            <a:r>
              <a:rPr lang="en-US" i="1" dirty="0"/>
              <a:t>Automatic</a:t>
            </a:r>
            <a:r>
              <a:rPr lang="en-US" dirty="0"/>
              <a:t> variables (pedantically, variables with </a:t>
            </a:r>
            <a:r>
              <a:rPr lang="en-US" i="1" dirty="0"/>
              <a:t>automatic storage duration</a:t>
            </a:r>
            <a:r>
              <a:rPr lang="en-US" dirty="0"/>
              <a:t>) are local variables whose lifetime ends when execution leaves their scope, and are recreated when the scope is reentered.</a:t>
            </a:r>
          </a:p>
          <a:p>
            <a:r>
              <a:rPr lang="en-US" i="1" dirty="0"/>
              <a:t>Static</a:t>
            </a:r>
            <a:r>
              <a:rPr lang="en-US" dirty="0"/>
              <a:t> variables (pedantically, variables with </a:t>
            </a:r>
            <a:r>
              <a:rPr lang="en-US" i="1" dirty="0"/>
              <a:t>static storage duration</a:t>
            </a:r>
            <a:r>
              <a:rPr lang="en-US" dirty="0"/>
              <a:t>) have a lifetime that lasts until the end of the program. If they are local variables, then their value persists when execution leaves their scope.</a:t>
            </a:r>
          </a:p>
        </p:txBody>
      </p:sp>
    </p:spTree>
    <p:extLst>
      <p:ext uri="{BB962C8B-B14F-4D97-AF65-F5344CB8AC3E}">
        <p14:creationId xmlns:p14="http://schemas.microsoft.com/office/powerpoint/2010/main" val="1696340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Example 1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199" y="1479060"/>
            <a:ext cx="4572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solidFill>
                  <a:srgbClr val="0D0081"/>
                </a:solidFill>
                <a:latin typeface="Consolas" charset="0"/>
              </a:rPr>
              <a:t>void</a:t>
            </a:r>
            <a:r>
              <a:rPr lang="en-US" dirty="0">
                <a:solidFill>
                  <a:srgbClr val="242629"/>
                </a:solidFill>
                <a:latin typeface="Consolas" charset="0"/>
              </a:rPr>
              <a:t> f() {</a:t>
            </a:r>
          </a:p>
          <a:p>
            <a:r>
              <a:rPr lang="hu-HU" dirty="0">
                <a:solidFill>
                  <a:srgbClr val="242629"/>
                </a:solidFill>
                <a:latin typeface="Consolas" charset="0"/>
              </a:rPr>
              <a:t>    </a:t>
            </a:r>
            <a:r>
              <a:rPr lang="hu-HU" dirty="0">
                <a:solidFill>
                  <a:srgbClr val="0D0081"/>
                </a:solidFill>
                <a:latin typeface="Consolas" charset="0"/>
              </a:rPr>
              <a:t>int</a:t>
            </a:r>
            <a:r>
              <a:rPr lang="hu-HU" dirty="0">
                <a:solidFill>
                  <a:srgbClr val="242629"/>
                </a:solidFill>
                <a:latin typeface="Consolas" charset="0"/>
              </a:rPr>
              <a:t> i;</a:t>
            </a:r>
          </a:p>
          <a:p>
            <a:r>
              <a:rPr lang="en-US" dirty="0">
                <a:solidFill>
                  <a:srgbClr val="242629"/>
                </a:solidFill>
                <a:latin typeface="Consolas" charset="0"/>
              </a:rPr>
              <a:t>    </a:t>
            </a:r>
            <a:r>
              <a:rPr lang="en-US" dirty="0" err="1">
                <a:solidFill>
                  <a:srgbClr val="242629"/>
                </a:solidFill>
                <a:latin typeface="Consolas" charset="0"/>
              </a:rPr>
              <a:t>i</a:t>
            </a:r>
            <a:r>
              <a:rPr lang="en-US" dirty="0">
                <a:solidFill>
                  <a:srgbClr val="242629"/>
                </a:solidFill>
                <a:latin typeface="Consolas" charset="0"/>
              </a:rPr>
              <a:t> = </a:t>
            </a:r>
            <a:r>
              <a:rPr lang="en-US" dirty="0">
                <a:solidFill>
                  <a:srgbClr val="681A1D"/>
                </a:solidFill>
                <a:latin typeface="Consolas" charset="0"/>
              </a:rPr>
              <a:t>1</a:t>
            </a:r>
            <a:r>
              <a:rPr lang="en-US" dirty="0">
                <a:solidFill>
                  <a:srgbClr val="242629"/>
                </a:solidFill>
                <a:latin typeface="Consolas" charset="0"/>
              </a:rPr>
              <a:t>; </a:t>
            </a:r>
            <a:r>
              <a:rPr lang="en-US" dirty="0">
                <a:solidFill>
                  <a:srgbClr val="727981"/>
                </a:solidFill>
                <a:latin typeface="Consolas" charset="0"/>
              </a:rPr>
              <a:t>// OK: in scope</a:t>
            </a:r>
            <a:endParaRPr lang="en-US" dirty="0">
              <a:solidFill>
                <a:srgbClr val="242629"/>
              </a:solidFill>
              <a:latin typeface="Consolas" charset="0"/>
            </a:endParaRPr>
          </a:p>
          <a:p>
            <a:r>
              <a:rPr lang="en-US" dirty="0">
                <a:solidFill>
                  <a:srgbClr val="242629"/>
                </a:solidFill>
                <a:latin typeface="Consolas" charset="0"/>
              </a:rPr>
              <a:t>}</a:t>
            </a:r>
          </a:p>
          <a:p>
            <a:r>
              <a:rPr lang="en-US" dirty="0">
                <a:solidFill>
                  <a:srgbClr val="0D0081"/>
                </a:solidFill>
                <a:latin typeface="Consolas" charset="0"/>
              </a:rPr>
              <a:t>void</a:t>
            </a:r>
            <a:r>
              <a:rPr lang="en-US" dirty="0">
                <a:solidFill>
                  <a:srgbClr val="242629"/>
                </a:solidFill>
                <a:latin typeface="Consolas" charset="0"/>
              </a:rPr>
              <a:t> g() {</a:t>
            </a:r>
          </a:p>
          <a:p>
            <a:r>
              <a:rPr lang="en-US" dirty="0">
                <a:solidFill>
                  <a:srgbClr val="242629"/>
                </a:solidFill>
                <a:latin typeface="Consolas" charset="0"/>
              </a:rPr>
              <a:t>    </a:t>
            </a:r>
            <a:r>
              <a:rPr lang="en-US" dirty="0" err="1">
                <a:solidFill>
                  <a:srgbClr val="242629"/>
                </a:solidFill>
                <a:latin typeface="Consolas" charset="0"/>
              </a:rPr>
              <a:t>i</a:t>
            </a:r>
            <a:r>
              <a:rPr lang="en-US" dirty="0">
                <a:solidFill>
                  <a:srgbClr val="242629"/>
                </a:solidFill>
                <a:latin typeface="Consolas" charset="0"/>
              </a:rPr>
              <a:t> = </a:t>
            </a:r>
            <a:r>
              <a:rPr lang="en-US" dirty="0">
                <a:solidFill>
                  <a:srgbClr val="681A1D"/>
                </a:solidFill>
                <a:latin typeface="Consolas" charset="0"/>
              </a:rPr>
              <a:t>2</a:t>
            </a:r>
            <a:r>
              <a:rPr lang="en-US" dirty="0">
                <a:solidFill>
                  <a:srgbClr val="242629"/>
                </a:solidFill>
                <a:latin typeface="Consolas" charset="0"/>
              </a:rPr>
              <a:t>; </a:t>
            </a:r>
            <a:r>
              <a:rPr lang="en-US" dirty="0">
                <a:solidFill>
                  <a:srgbClr val="727981"/>
                </a:solidFill>
                <a:latin typeface="Consolas" charset="0"/>
              </a:rPr>
              <a:t>// Error: not in scope</a:t>
            </a:r>
            <a:endParaRPr lang="en-US" dirty="0">
              <a:solidFill>
                <a:srgbClr val="242629"/>
              </a:solidFill>
              <a:latin typeface="Consolas" charset="0"/>
            </a:endParaRPr>
          </a:p>
          <a:p>
            <a:r>
              <a:rPr lang="en-US" dirty="0">
                <a:solidFill>
                  <a:srgbClr val="242629"/>
                </a:solidFill>
                <a:latin typeface="Consolas" charset="0"/>
              </a:rPr>
              <a:t>}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651979" y="4584090"/>
            <a:ext cx="4572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err="1">
                <a:solidFill>
                  <a:srgbClr val="0D0081"/>
                </a:solidFill>
                <a:latin typeface="Consolas" charset="0"/>
              </a:rPr>
              <a:t>int</a:t>
            </a:r>
            <a:r>
              <a:rPr lang="en-US" dirty="0">
                <a:solidFill>
                  <a:srgbClr val="242629"/>
                </a:solidFill>
                <a:latin typeface="Consolas" charset="0"/>
              </a:rPr>
              <a:t> </a:t>
            </a:r>
            <a:r>
              <a:rPr lang="en-US" dirty="0" err="1">
                <a:solidFill>
                  <a:srgbClr val="242629"/>
                </a:solidFill>
                <a:latin typeface="Consolas" charset="0"/>
              </a:rPr>
              <a:t>i</a:t>
            </a:r>
            <a:r>
              <a:rPr lang="en-US" dirty="0">
                <a:solidFill>
                  <a:srgbClr val="242629"/>
                </a:solidFill>
                <a:latin typeface="Consolas" charset="0"/>
              </a:rPr>
              <a:t>;</a:t>
            </a:r>
          </a:p>
          <a:p>
            <a:r>
              <a:rPr lang="en-US" dirty="0">
                <a:solidFill>
                  <a:srgbClr val="0D0081"/>
                </a:solidFill>
                <a:latin typeface="Consolas" charset="0"/>
              </a:rPr>
              <a:t>void</a:t>
            </a:r>
            <a:r>
              <a:rPr lang="en-US" dirty="0">
                <a:solidFill>
                  <a:srgbClr val="242629"/>
                </a:solidFill>
                <a:latin typeface="Consolas" charset="0"/>
              </a:rPr>
              <a:t> f() {</a:t>
            </a:r>
          </a:p>
          <a:p>
            <a:r>
              <a:rPr lang="en-US" dirty="0">
                <a:solidFill>
                  <a:srgbClr val="242629"/>
                </a:solidFill>
                <a:latin typeface="Consolas" charset="0"/>
              </a:rPr>
              <a:t>    </a:t>
            </a:r>
            <a:r>
              <a:rPr lang="en-US" dirty="0" err="1">
                <a:solidFill>
                  <a:srgbClr val="242629"/>
                </a:solidFill>
                <a:latin typeface="Consolas" charset="0"/>
              </a:rPr>
              <a:t>i</a:t>
            </a:r>
            <a:r>
              <a:rPr lang="en-US" dirty="0">
                <a:solidFill>
                  <a:srgbClr val="242629"/>
                </a:solidFill>
                <a:latin typeface="Consolas" charset="0"/>
              </a:rPr>
              <a:t> = </a:t>
            </a:r>
            <a:r>
              <a:rPr lang="en-US" dirty="0">
                <a:solidFill>
                  <a:srgbClr val="681A1D"/>
                </a:solidFill>
                <a:latin typeface="Consolas" charset="0"/>
              </a:rPr>
              <a:t>1</a:t>
            </a:r>
            <a:r>
              <a:rPr lang="en-US" dirty="0">
                <a:solidFill>
                  <a:srgbClr val="242629"/>
                </a:solidFill>
                <a:latin typeface="Consolas" charset="0"/>
              </a:rPr>
              <a:t>; </a:t>
            </a:r>
            <a:r>
              <a:rPr lang="en-US" dirty="0">
                <a:solidFill>
                  <a:srgbClr val="727981"/>
                </a:solidFill>
                <a:latin typeface="Consolas" charset="0"/>
              </a:rPr>
              <a:t>// OK: in scope</a:t>
            </a:r>
            <a:endParaRPr lang="en-US" dirty="0">
              <a:solidFill>
                <a:srgbClr val="242629"/>
              </a:solidFill>
              <a:latin typeface="Consolas" charset="0"/>
            </a:endParaRPr>
          </a:p>
          <a:p>
            <a:r>
              <a:rPr lang="en-US" dirty="0">
                <a:solidFill>
                  <a:srgbClr val="242629"/>
                </a:solidFill>
                <a:latin typeface="Consolas" charset="0"/>
              </a:rPr>
              <a:t>}</a:t>
            </a:r>
          </a:p>
          <a:p>
            <a:r>
              <a:rPr lang="en-US" dirty="0">
                <a:solidFill>
                  <a:srgbClr val="0D0081"/>
                </a:solidFill>
                <a:latin typeface="Consolas" charset="0"/>
              </a:rPr>
              <a:t>void</a:t>
            </a:r>
            <a:r>
              <a:rPr lang="en-US" dirty="0">
                <a:solidFill>
                  <a:srgbClr val="242629"/>
                </a:solidFill>
                <a:latin typeface="Consolas" charset="0"/>
              </a:rPr>
              <a:t> g() {</a:t>
            </a:r>
          </a:p>
          <a:p>
            <a:r>
              <a:rPr lang="en-US" dirty="0">
                <a:solidFill>
                  <a:srgbClr val="242629"/>
                </a:solidFill>
                <a:latin typeface="Consolas" charset="0"/>
              </a:rPr>
              <a:t>    </a:t>
            </a:r>
            <a:r>
              <a:rPr lang="en-US" dirty="0" err="1">
                <a:solidFill>
                  <a:srgbClr val="242629"/>
                </a:solidFill>
                <a:latin typeface="Consolas" charset="0"/>
              </a:rPr>
              <a:t>i</a:t>
            </a:r>
            <a:r>
              <a:rPr lang="en-US" dirty="0">
                <a:solidFill>
                  <a:srgbClr val="242629"/>
                </a:solidFill>
                <a:latin typeface="Consolas" charset="0"/>
              </a:rPr>
              <a:t> = </a:t>
            </a:r>
            <a:r>
              <a:rPr lang="en-US" dirty="0">
                <a:solidFill>
                  <a:srgbClr val="681A1D"/>
                </a:solidFill>
                <a:latin typeface="Consolas" charset="0"/>
              </a:rPr>
              <a:t>2</a:t>
            </a:r>
            <a:r>
              <a:rPr lang="en-US" dirty="0">
                <a:solidFill>
                  <a:srgbClr val="242629"/>
                </a:solidFill>
                <a:latin typeface="Consolas" charset="0"/>
              </a:rPr>
              <a:t>; </a:t>
            </a:r>
            <a:r>
              <a:rPr lang="en-US" dirty="0">
                <a:solidFill>
                  <a:srgbClr val="727981"/>
                </a:solidFill>
                <a:latin typeface="Consolas" charset="0"/>
              </a:rPr>
              <a:t>// OK: still in scope</a:t>
            </a:r>
            <a:endParaRPr lang="en-US" dirty="0">
              <a:solidFill>
                <a:srgbClr val="242629"/>
              </a:solidFill>
              <a:latin typeface="Consolas" charset="0"/>
            </a:endParaRPr>
          </a:p>
          <a:p>
            <a:r>
              <a:rPr lang="en-US" dirty="0">
                <a:solidFill>
                  <a:srgbClr val="242629"/>
                </a:solidFill>
                <a:latin typeface="Consolas" charset="0"/>
              </a:rPr>
              <a:t>}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130674" y="942995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i="1" dirty="0">
                <a:solidFill>
                  <a:srgbClr val="1B1D1F"/>
                </a:solidFill>
                <a:latin typeface="ArialMT" charset="0"/>
              </a:rPr>
              <a:t>Local</a:t>
            </a:r>
            <a:r>
              <a:rPr lang="en-US" dirty="0">
                <a:solidFill>
                  <a:srgbClr val="1B1D1F"/>
                </a:solidFill>
                <a:latin typeface="ArialMT" charset="0"/>
              </a:rPr>
              <a:t> variables (pedantically, variables with </a:t>
            </a:r>
            <a:r>
              <a:rPr lang="en-US" i="1" dirty="0">
                <a:solidFill>
                  <a:srgbClr val="1B1D1F"/>
                </a:solidFill>
                <a:latin typeface="ArialMT" charset="0"/>
              </a:rPr>
              <a:t>block scope</a:t>
            </a:r>
            <a:r>
              <a:rPr lang="en-US" dirty="0">
                <a:solidFill>
                  <a:srgbClr val="1B1D1F"/>
                </a:solidFill>
                <a:latin typeface="ArialMT" charset="0"/>
              </a:rPr>
              <a:t>) are only accessible within the block of code in which they are declared: </a:t>
            </a:r>
            <a:r>
              <a:rPr lang="en-US" u="sng" dirty="0">
                <a:solidFill>
                  <a:srgbClr val="1B1D1F"/>
                </a:solidFill>
                <a:latin typeface="ArialMT" charset="0"/>
              </a:rPr>
              <a:t>automatic storage duration</a:t>
            </a:r>
            <a:endParaRPr lang="en-US" u="sng" dirty="0"/>
          </a:p>
        </p:txBody>
      </p:sp>
      <p:sp>
        <p:nvSpPr>
          <p:cNvPr id="7" name="Rectangle 6"/>
          <p:cNvSpPr/>
          <p:nvPr/>
        </p:nvSpPr>
        <p:spPr>
          <a:xfrm>
            <a:off x="4130674" y="3797183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i="1" dirty="0">
                <a:solidFill>
                  <a:srgbClr val="1B1D1F"/>
                </a:solidFill>
                <a:latin typeface="ArialMT" charset="0"/>
              </a:rPr>
              <a:t>Global</a:t>
            </a:r>
            <a:r>
              <a:rPr lang="en-US" dirty="0">
                <a:solidFill>
                  <a:srgbClr val="1B1D1F"/>
                </a:solidFill>
                <a:latin typeface="ArialMT" charset="0"/>
              </a:rPr>
              <a:t> variables (pedantically, variables with </a:t>
            </a:r>
            <a:r>
              <a:rPr lang="en-US" i="1" dirty="0">
                <a:solidFill>
                  <a:srgbClr val="1B1D1F"/>
                </a:solidFill>
                <a:latin typeface="ArialMT" charset="0"/>
              </a:rPr>
              <a:t>file scope</a:t>
            </a:r>
            <a:r>
              <a:rPr lang="en-US" dirty="0">
                <a:solidFill>
                  <a:srgbClr val="1B1D1F"/>
                </a:solidFill>
                <a:latin typeface="ArialMT" charset="0"/>
              </a:rPr>
              <a:t>) are accessible at any point after their declaration: </a:t>
            </a:r>
            <a:r>
              <a:rPr lang="en-US" u="sng" dirty="0">
                <a:solidFill>
                  <a:srgbClr val="1B1D1F"/>
                </a:solidFill>
                <a:latin typeface="ArialMT" charset="0"/>
              </a:rPr>
              <a:t>static storage duration</a:t>
            </a: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1328275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Example 2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734731" y="5698545"/>
            <a:ext cx="40318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// prints 1 2 3 4 5   - the value persists</a:t>
            </a:r>
          </a:p>
          <a:p>
            <a:r>
              <a:rPr lang="en-US" dirty="0"/>
              <a:t>// n has static storage duration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464288" y="2366348"/>
            <a:ext cx="469872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// prints 1 1 1 1 1  - the previous value is lost</a:t>
            </a:r>
          </a:p>
          <a:p>
            <a:r>
              <a:rPr lang="en-US" dirty="0"/>
              <a:t>// n has automatic storage duration</a:t>
            </a:r>
          </a:p>
          <a:p>
            <a:r>
              <a:rPr lang="en-US" dirty="0"/>
              <a:t>// it is created anew for every loop iteration</a:t>
            </a:r>
          </a:p>
          <a:p>
            <a:r>
              <a:rPr lang="en-US" dirty="0"/>
              <a:t>// and destroyed at the end</a:t>
            </a:r>
          </a:p>
        </p:txBody>
      </p:sp>
      <p:sp>
        <p:nvSpPr>
          <p:cNvPr id="3" name="Rectangle 2"/>
          <p:cNvSpPr/>
          <p:nvPr/>
        </p:nvSpPr>
        <p:spPr>
          <a:xfrm>
            <a:off x="457199" y="1149501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de-DE" dirty="0" err="1">
                <a:solidFill>
                  <a:srgbClr val="0D0081"/>
                </a:solidFill>
                <a:latin typeface="Consolas" charset="0"/>
              </a:rPr>
              <a:t>for</a:t>
            </a:r>
            <a:r>
              <a:rPr lang="de-DE" dirty="0">
                <a:solidFill>
                  <a:srgbClr val="242629"/>
                </a:solidFill>
                <a:latin typeface="Consolas" charset="0"/>
              </a:rPr>
              <a:t> (</a:t>
            </a:r>
            <a:r>
              <a:rPr lang="de-DE" dirty="0" err="1">
                <a:solidFill>
                  <a:srgbClr val="0D0081"/>
                </a:solidFill>
                <a:latin typeface="Consolas" charset="0"/>
              </a:rPr>
              <a:t>int</a:t>
            </a:r>
            <a:r>
              <a:rPr lang="de-DE" dirty="0">
                <a:solidFill>
                  <a:srgbClr val="242629"/>
                </a:solidFill>
                <a:latin typeface="Consolas" charset="0"/>
              </a:rPr>
              <a:t> i = </a:t>
            </a:r>
            <a:r>
              <a:rPr lang="de-DE" dirty="0">
                <a:solidFill>
                  <a:srgbClr val="681A1D"/>
                </a:solidFill>
                <a:latin typeface="Consolas" charset="0"/>
              </a:rPr>
              <a:t>0</a:t>
            </a:r>
            <a:r>
              <a:rPr lang="de-DE" dirty="0">
                <a:solidFill>
                  <a:srgbClr val="242629"/>
                </a:solidFill>
                <a:latin typeface="Consolas" charset="0"/>
              </a:rPr>
              <a:t>; i &lt; </a:t>
            </a:r>
            <a:r>
              <a:rPr lang="de-DE" dirty="0">
                <a:solidFill>
                  <a:srgbClr val="681A1D"/>
                </a:solidFill>
                <a:latin typeface="Consolas" charset="0"/>
              </a:rPr>
              <a:t>5</a:t>
            </a:r>
            <a:r>
              <a:rPr lang="de-DE" dirty="0">
                <a:solidFill>
                  <a:srgbClr val="242629"/>
                </a:solidFill>
                <a:latin typeface="Consolas" charset="0"/>
              </a:rPr>
              <a:t>; ++i) {</a:t>
            </a:r>
          </a:p>
          <a:p>
            <a:r>
              <a:rPr lang="hu-HU" dirty="0">
                <a:solidFill>
                  <a:srgbClr val="242629"/>
                </a:solidFill>
                <a:latin typeface="Consolas" charset="0"/>
              </a:rPr>
              <a:t>    </a:t>
            </a:r>
            <a:r>
              <a:rPr lang="hu-HU" dirty="0">
                <a:solidFill>
                  <a:srgbClr val="0D0081"/>
                </a:solidFill>
                <a:latin typeface="Consolas" charset="0"/>
              </a:rPr>
              <a:t>int</a:t>
            </a:r>
            <a:r>
              <a:rPr lang="hu-HU" dirty="0">
                <a:solidFill>
                  <a:srgbClr val="242629"/>
                </a:solidFill>
                <a:latin typeface="Consolas" charset="0"/>
              </a:rPr>
              <a:t> n = </a:t>
            </a:r>
            <a:r>
              <a:rPr lang="hu-HU" dirty="0">
                <a:solidFill>
                  <a:srgbClr val="681A1D"/>
                </a:solidFill>
                <a:latin typeface="Consolas" charset="0"/>
              </a:rPr>
              <a:t>0</a:t>
            </a:r>
            <a:r>
              <a:rPr lang="hu-HU" dirty="0">
                <a:solidFill>
                  <a:srgbClr val="242629"/>
                </a:solidFill>
                <a:latin typeface="Consolas" charset="0"/>
              </a:rPr>
              <a:t>;</a:t>
            </a:r>
          </a:p>
          <a:p>
            <a:r>
              <a:rPr lang="en-US" dirty="0">
                <a:solidFill>
                  <a:srgbClr val="242629"/>
                </a:solidFill>
                <a:latin typeface="Consolas" charset="0"/>
              </a:rPr>
              <a:t>    </a:t>
            </a:r>
            <a:r>
              <a:rPr lang="en-US" dirty="0" err="1">
                <a:solidFill>
                  <a:srgbClr val="242629"/>
                </a:solidFill>
                <a:latin typeface="Consolas" charset="0"/>
              </a:rPr>
              <a:t>printf</a:t>
            </a:r>
            <a:r>
              <a:rPr lang="en-US" dirty="0">
                <a:solidFill>
                  <a:srgbClr val="242629"/>
                </a:solidFill>
                <a:latin typeface="Consolas" charset="0"/>
              </a:rPr>
              <a:t>(</a:t>
            </a:r>
            <a:r>
              <a:rPr lang="en-US" dirty="0">
                <a:solidFill>
                  <a:srgbClr val="681A1D"/>
                </a:solidFill>
                <a:latin typeface="Consolas" charset="0"/>
              </a:rPr>
              <a:t>"%d "</a:t>
            </a:r>
            <a:r>
              <a:rPr lang="en-US" dirty="0">
                <a:solidFill>
                  <a:srgbClr val="242629"/>
                </a:solidFill>
                <a:latin typeface="Consolas" charset="0"/>
              </a:rPr>
              <a:t>, ++n);</a:t>
            </a:r>
          </a:p>
          <a:p>
            <a:r>
              <a:rPr lang="en-US" dirty="0">
                <a:solidFill>
                  <a:srgbClr val="242629"/>
                </a:solidFill>
                <a:latin typeface="Consolas" charset="0"/>
              </a:rPr>
              <a:t>}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41290" y="4128885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de-DE" dirty="0" err="1">
                <a:solidFill>
                  <a:srgbClr val="0D0081"/>
                </a:solidFill>
                <a:latin typeface="Consolas" charset="0"/>
              </a:rPr>
              <a:t>for</a:t>
            </a:r>
            <a:r>
              <a:rPr lang="de-DE" dirty="0">
                <a:solidFill>
                  <a:srgbClr val="242629"/>
                </a:solidFill>
                <a:latin typeface="Consolas" charset="0"/>
              </a:rPr>
              <a:t> (</a:t>
            </a:r>
            <a:r>
              <a:rPr lang="de-DE" dirty="0" err="1">
                <a:solidFill>
                  <a:srgbClr val="0D0081"/>
                </a:solidFill>
                <a:latin typeface="Consolas" charset="0"/>
              </a:rPr>
              <a:t>int</a:t>
            </a:r>
            <a:r>
              <a:rPr lang="de-DE" dirty="0">
                <a:solidFill>
                  <a:srgbClr val="242629"/>
                </a:solidFill>
                <a:latin typeface="Consolas" charset="0"/>
              </a:rPr>
              <a:t> i = </a:t>
            </a:r>
            <a:r>
              <a:rPr lang="de-DE" dirty="0">
                <a:solidFill>
                  <a:srgbClr val="681A1D"/>
                </a:solidFill>
                <a:latin typeface="Consolas" charset="0"/>
              </a:rPr>
              <a:t>0</a:t>
            </a:r>
            <a:r>
              <a:rPr lang="de-DE" dirty="0">
                <a:solidFill>
                  <a:srgbClr val="242629"/>
                </a:solidFill>
                <a:latin typeface="Consolas" charset="0"/>
              </a:rPr>
              <a:t>; i &lt; </a:t>
            </a:r>
            <a:r>
              <a:rPr lang="de-DE" dirty="0">
                <a:solidFill>
                  <a:srgbClr val="681A1D"/>
                </a:solidFill>
                <a:latin typeface="Consolas" charset="0"/>
              </a:rPr>
              <a:t>5</a:t>
            </a:r>
            <a:r>
              <a:rPr lang="de-DE" dirty="0">
                <a:solidFill>
                  <a:srgbClr val="242629"/>
                </a:solidFill>
                <a:latin typeface="Consolas" charset="0"/>
              </a:rPr>
              <a:t>; ++i) {</a:t>
            </a:r>
          </a:p>
          <a:p>
            <a:r>
              <a:rPr lang="ro-RO" dirty="0">
                <a:solidFill>
                  <a:srgbClr val="242629"/>
                </a:solidFill>
                <a:latin typeface="Consolas" charset="0"/>
              </a:rPr>
              <a:t>    </a:t>
            </a:r>
            <a:r>
              <a:rPr lang="ro-RO" dirty="0">
                <a:solidFill>
                  <a:srgbClr val="0D0081"/>
                </a:solidFill>
                <a:latin typeface="Consolas" charset="0"/>
              </a:rPr>
              <a:t>static</a:t>
            </a:r>
            <a:r>
              <a:rPr lang="ro-RO" dirty="0">
                <a:solidFill>
                  <a:srgbClr val="242629"/>
                </a:solidFill>
                <a:latin typeface="Consolas" charset="0"/>
              </a:rPr>
              <a:t> </a:t>
            </a:r>
            <a:r>
              <a:rPr lang="ro-RO" dirty="0" err="1">
                <a:solidFill>
                  <a:srgbClr val="0D0081"/>
                </a:solidFill>
                <a:latin typeface="Consolas" charset="0"/>
              </a:rPr>
              <a:t>int</a:t>
            </a:r>
            <a:r>
              <a:rPr lang="ro-RO" dirty="0">
                <a:solidFill>
                  <a:srgbClr val="242629"/>
                </a:solidFill>
                <a:latin typeface="Consolas" charset="0"/>
              </a:rPr>
              <a:t> n = </a:t>
            </a:r>
            <a:r>
              <a:rPr lang="ro-RO" dirty="0">
                <a:solidFill>
                  <a:srgbClr val="681A1D"/>
                </a:solidFill>
                <a:latin typeface="Consolas" charset="0"/>
              </a:rPr>
              <a:t>0</a:t>
            </a:r>
            <a:r>
              <a:rPr lang="ro-RO" dirty="0">
                <a:solidFill>
                  <a:srgbClr val="242629"/>
                </a:solidFill>
                <a:latin typeface="Consolas" charset="0"/>
              </a:rPr>
              <a:t>;</a:t>
            </a:r>
          </a:p>
          <a:p>
            <a:r>
              <a:rPr lang="en-US" dirty="0">
                <a:solidFill>
                  <a:srgbClr val="242629"/>
                </a:solidFill>
                <a:latin typeface="Consolas" charset="0"/>
              </a:rPr>
              <a:t>    </a:t>
            </a:r>
            <a:r>
              <a:rPr lang="en-US" dirty="0" err="1">
                <a:solidFill>
                  <a:srgbClr val="242629"/>
                </a:solidFill>
                <a:latin typeface="Consolas" charset="0"/>
              </a:rPr>
              <a:t>printf</a:t>
            </a:r>
            <a:r>
              <a:rPr lang="en-US" dirty="0">
                <a:solidFill>
                  <a:srgbClr val="242629"/>
                </a:solidFill>
                <a:latin typeface="Consolas" charset="0"/>
              </a:rPr>
              <a:t>(</a:t>
            </a:r>
            <a:r>
              <a:rPr lang="en-US" dirty="0">
                <a:solidFill>
                  <a:srgbClr val="681A1D"/>
                </a:solidFill>
                <a:latin typeface="Consolas" charset="0"/>
              </a:rPr>
              <a:t>"%d "</a:t>
            </a:r>
            <a:r>
              <a:rPr lang="en-US" dirty="0">
                <a:solidFill>
                  <a:srgbClr val="242629"/>
                </a:solidFill>
                <a:latin typeface="Consolas" charset="0"/>
              </a:rPr>
              <a:t>, ++n);</a:t>
            </a:r>
          </a:p>
          <a:p>
            <a:r>
              <a:rPr lang="en-US" dirty="0">
                <a:solidFill>
                  <a:srgbClr val="242629"/>
                </a:solidFill>
                <a:latin typeface="Consolas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232355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529234"/>
            <a:ext cx="8245475" cy="603535"/>
          </a:xfrm>
        </p:spPr>
        <p:txBody>
          <a:bodyPr>
            <a:normAutofit fontScale="90000"/>
          </a:bodyPr>
          <a:lstStyle/>
          <a:p>
            <a:r>
              <a:rPr lang="en-US" dirty="0"/>
              <a:t>Example 3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199" y="2797626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de-DE" dirty="0" err="1">
                <a:solidFill>
                  <a:srgbClr val="0D0081"/>
                </a:solidFill>
                <a:latin typeface="Consolas" charset="0"/>
              </a:rPr>
              <a:t>for</a:t>
            </a:r>
            <a:r>
              <a:rPr lang="de-DE" dirty="0">
                <a:solidFill>
                  <a:srgbClr val="242629"/>
                </a:solidFill>
                <a:latin typeface="Consolas" charset="0"/>
              </a:rPr>
              <a:t> (</a:t>
            </a:r>
            <a:r>
              <a:rPr lang="de-DE" dirty="0" err="1">
                <a:solidFill>
                  <a:srgbClr val="0D0081"/>
                </a:solidFill>
                <a:latin typeface="Consolas" charset="0"/>
              </a:rPr>
              <a:t>int</a:t>
            </a:r>
            <a:r>
              <a:rPr lang="de-DE" dirty="0">
                <a:solidFill>
                  <a:srgbClr val="242629"/>
                </a:solidFill>
                <a:latin typeface="Consolas" charset="0"/>
              </a:rPr>
              <a:t> i = </a:t>
            </a:r>
            <a:r>
              <a:rPr lang="de-DE" dirty="0">
                <a:solidFill>
                  <a:srgbClr val="681A1D"/>
                </a:solidFill>
                <a:latin typeface="Consolas" charset="0"/>
              </a:rPr>
              <a:t>0</a:t>
            </a:r>
            <a:r>
              <a:rPr lang="de-DE" dirty="0">
                <a:solidFill>
                  <a:srgbClr val="242629"/>
                </a:solidFill>
                <a:latin typeface="Consolas" charset="0"/>
              </a:rPr>
              <a:t>; i &lt; </a:t>
            </a:r>
            <a:r>
              <a:rPr lang="de-DE" dirty="0">
                <a:solidFill>
                  <a:srgbClr val="681A1D"/>
                </a:solidFill>
                <a:latin typeface="Consolas" charset="0"/>
              </a:rPr>
              <a:t>5</a:t>
            </a:r>
            <a:r>
              <a:rPr lang="de-DE" dirty="0">
                <a:solidFill>
                  <a:srgbClr val="242629"/>
                </a:solidFill>
                <a:latin typeface="Consolas" charset="0"/>
              </a:rPr>
              <a:t>; ++i) {</a:t>
            </a:r>
          </a:p>
          <a:p>
            <a:r>
              <a:rPr lang="ro-RO" dirty="0">
                <a:solidFill>
                  <a:srgbClr val="242629"/>
                </a:solidFill>
                <a:latin typeface="Consolas" charset="0"/>
              </a:rPr>
              <a:t>    </a:t>
            </a:r>
            <a:r>
              <a:rPr lang="ro-RO" dirty="0">
                <a:solidFill>
                  <a:srgbClr val="0D0081"/>
                </a:solidFill>
                <a:latin typeface="Consolas" charset="0"/>
              </a:rPr>
              <a:t>static</a:t>
            </a:r>
            <a:r>
              <a:rPr lang="ro-RO" dirty="0">
                <a:solidFill>
                  <a:srgbClr val="242629"/>
                </a:solidFill>
                <a:latin typeface="Consolas" charset="0"/>
              </a:rPr>
              <a:t> </a:t>
            </a:r>
            <a:r>
              <a:rPr lang="ro-RO" dirty="0" err="1">
                <a:solidFill>
                  <a:srgbClr val="0D0081"/>
                </a:solidFill>
                <a:latin typeface="Consolas" charset="0"/>
              </a:rPr>
              <a:t>int</a:t>
            </a:r>
            <a:r>
              <a:rPr lang="ro-RO" dirty="0">
                <a:solidFill>
                  <a:srgbClr val="242629"/>
                </a:solidFill>
                <a:latin typeface="Consolas" charset="0"/>
              </a:rPr>
              <a:t> n = </a:t>
            </a:r>
            <a:r>
              <a:rPr lang="ro-RO" dirty="0">
                <a:solidFill>
                  <a:srgbClr val="681A1D"/>
                </a:solidFill>
                <a:latin typeface="Consolas" charset="0"/>
              </a:rPr>
              <a:t>0</a:t>
            </a:r>
            <a:r>
              <a:rPr lang="ro-RO" dirty="0">
                <a:solidFill>
                  <a:srgbClr val="242629"/>
                </a:solidFill>
                <a:latin typeface="Consolas" charset="0"/>
              </a:rPr>
              <a:t>;</a:t>
            </a:r>
          </a:p>
          <a:p>
            <a:r>
              <a:rPr lang="en-US" dirty="0">
                <a:solidFill>
                  <a:srgbClr val="242629"/>
                </a:solidFill>
                <a:latin typeface="Consolas" charset="0"/>
              </a:rPr>
              <a:t>    </a:t>
            </a:r>
            <a:r>
              <a:rPr lang="en-US" dirty="0" err="1">
                <a:solidFill>
                  <a:srgbClr val="242629"/>
                </a:solidFill>
                <a:latin typeface="Consolas" charset="0"/>
              </a:rPr>
              <a:t>printf</a:t>
            </a:r>
            <a:r>
              <a:rPr lang="en-US" dirty="0">
                <a:solidFill>
                  <a:srgbClr val="242629"/>
                </a:solidFill>
                <a:latin typeface="Consolas" charset="0"/>
              </a:rPr>
              <a:t>(</a:t>
            </a:r>
            <a:r>
              <a:rPr lang="en-US" dirty="0">
                <a:solidFill>
                  <a:srgbClr val="681A1D"/>
                </a:solidFill>
                <a:latin typeface="Consolas" charset="0"/>
              </a:rPr>
              <a:t>"%d "</a:t>
            </a:r>
            <a:r>
              <a:rPr lang="en-US" dirty="0">
                <a:solidFill>
                  <a:srgbClr val="242629"/>
                </a:solidFill>
                <a:latin typeface="Consolas" charset="0"/>
              </a:rPr>
              <a:t>, ++n);</a:t>
            </a:r>
          </a:p>
          <a:p>
            <a:r>
              <a:rPr lang="en-US" dirty="0">
                <a:solidFill>
                  <a:srgbClr val="242629"/>
                </a:solidFill>
                <a:latin typeface="Consolas" charset="0"/>
              </a:rPr>
              <a:t>}</a:t>
            </a:r>
          </a:p>
          <a:p>
            <a:r>
              <a:rPr lang="en-US" dirty="0" err="1">
                <a:solidFill>
                  <a:srgbClr val="242629"/>
                </a:solidFill>
                <a:latin typeface="Consolas" charset="0"/>
              </a:rPr>
              <a:t>printf</a:t>
            </a:r>
            <a:r>
              <a:rPr lang="en-US" dirty="0">
                <a:solidFill>
                  <a:srgbClr val="242629"/>
                </a:solidFill>
                <a:latin typeface="Consolas" charset="0"/>
              </a:rPr>
              <a:t>(</a:t>
            </a:r>
            <a:r>
              <a:rPr lang="en-US" dirty="0">
                <a:solidFill>
                  <a:srgbClr val="681A1D"/>
                </a:solidFill>
                <a:latin typeface="Consolas" charset="0"/>
              </a:rPr>
              <a:t>"%d "</a:t>
            </a:r>
            <a:r>
              <a:rPr lang="en-US" dirty="0">
                <a:solidFill>
                  <a:srgbClr val="242629"/>
                </a:solidFill>
                <a:latin typeface="Consolas" charset="0"/>
              </a:rPr>
              <a:t>, n);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533025" y="4743804"/>
            <a:ext cx="2249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// error: out of scope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025236" y="5472546"/>
            <a:ext cx="680186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Being forever in memory does not mean that a variable is always</a:t>
            </a:r>
          </a:p>
          <a:p>
            <a:pPr algn="ctr"/>
            <a:r>
              <a:rPr lang="en-US" dirty="0"/>
              <a:t>accessible: it is accessible in its scope</a:t>
            </a:r>
          </a:p>
        </p:txBody>
      </p:sp>
    </p:spTree>
    <p:extLst>
      <p:ext uri="{BB962C8B-B14F-4D97-AF65-F5344CB8AC3E}">
        <p14:creationId xmlns:p14="http://schemas.microsoft.com/office/powerpoint/2010/main" val="1641852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Example 4</a:t>
            </a:r>
          </a:p>
        </p:txBody>
      </p:sp>
      <p:sp>
        <p:nvSpPr>
          <p:cNvPr id="4" name="Rectangle 3"/>
          <p:cNvSpPr/>
          <p:nvPr/>
        </p:nvSpPr>
        <p:spPr>
          <a:xfrm>
            <a:off x="127000" y="1245603"/>
            <a:ext cx="624205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#include&lt;</a:t>
            </a:r>
            <a:r>
              <a:rPr lang="en-US" dirty="0" err="1"/>
              <a:t>stdio.h</a:t>
            </a:r>
            <a:r>
              <a:rPr lang="en-US" dirty="0"/>
              <a:t>&gt;</a:t>
            </a:r>
          </a:p>
          <a:p>
            <a:r>
              <a:rPr lang="en-US" dirty="0"/>
              <a:t>void </a:t>
            </a:r>
            <a:r>
              <a:rPr lang="en-US" dirty="0" err="1"/>
              <a:t>func</a:t>
            </a:r>
            <a:r>
              <a:rPr lang="en-US" dirty="0"/>
              <a:t>(void);</a:t>
            </a:r>
          </a:p>
          <a:p>
            <a:r>
              <a:rPr lang="de-DE" dirty="0"/>
              <a:t>   </a:t>
            </a:r>
          </a:p>
          <a:p>
            <a:r>
              <a:rPr lang="de-DE" dirty="0" err="1"/>
              <a:t>int</a:t>
            </a:r>
            <a:r>
              <a:rPr lang="de-DE" dirty="0"/>
              <a:t> count=10; </a:t>
            </a:r>
          </a:p>
          <a:p>
            <a:endParaRPr lang="de-DE" dirty="0"/>
          </a:p>
          <a:p>
            <a:r>
              <a:rPr lang="de-DE" dirty="0"/>
              <a:t>i</a:t>
            </a:r>
            <a:r>
              <a:rPr lang="ro-RO" dirty="0"/>
              <a:t>nt main() </a:t>
            </a:r>
            <a:r>
              <a:rPr lang="de-DE" dirty="0"/>
              <a:t>{</a:t>
            </a:r>
          </a:p>
          <a:p>
            <a:r>
              <a:rPr lang="en-US" dirty="0"/>
              <a:t>   while (count--) </a:t>
            </a:r>
            <a:endParaRPr lang="de-DE" dirty="0"/>
          </a:p>
          <a:p>
            <a:r>
              <a:rPr lang="ro-RO" dirty="0"/>
              <a:t>         func();</a:t>
            </a:r>
            <a:endParaRPr lang="de-DE" dirty="0"/>
          </a:p>
          <a:p>
            <a:r>
              <a:rPr lang="de-DE" dirty="0"/>
              <a:t>}</a:t>
            </a:r>
          </a:p>
          <a:p>
            <a:r>
              <a:rPr lang="de-DE" dirty="0"/>
              <a:t>   </a:t>
            </a:r>
          </a:p>
          <a:p>
            <a:r>
              <a:rPr lang="de-DE" dirty="0" err="1"/>
              <a:t>void</a:t>
            </a:r>
            <a:r>
              <a:rPr lang="de-DE" dirty="0"/>
              <a:t> </a:t>
            </a:r>
            <a:r>
              <a:rPr lang="de-DE" dirty="0" err="1"/>
              <a:t>func</a:t>
            </a:r>
            <a:r>
              <a:rPr lang="de-DE" dirty="0"/>
              <a:t>( </a:t>
            </a:r>
            <a:r>
              <a:rPr lang="de-DE" dirty="0" err="1"/>
              <a:t>void</a:t>
            </a:r>
            <a:r>
              <a:rPr lang="de-DE" dirty="0"/>
              <a:t> )</a:t>
            </a:r>
          </a:p>
          <a:p>
            <a:r>
              <a:rPr lang="de-DE" dirty="0"/>
              <a:t>{</a:t>
            </a:r>
          </a:p>
          <a:p>
            <a:r>
              <a:rPr lang="de-DE" dirty="0"/>
              <a:t>    </a:t>
            </a:r>
            <a:r>
              <a:rPr lang="ro-RO" dirty="0"/>
              <a:t>static int i = 5;</a:t>
            </a:r>
          </a:p>
          <a:p>
            <a:r>
              <a:rPr lang="de-DE" dirty="0"/>
              <a:t>    i++;</a:t>
            </a:r>
          </a:p>
          <a:p>
            <a:r>
              <a:rPr lang="de-DE" dirty="0"/>
              <a:t>    printf("i is %d </a:t>
            </a:r>
            <a:r>
              <a:rPr lang="de-DE" dirty="0" err="1"/>
              <a:t>and</a:t>
            </a:r>
            <a:r>
              <a:rPr lang="de-DE" dirty="0"/>
              <a:t> count is %d\n", i, count);</a:t>
            </a:r>
          </a:p>
          <a:p>
            <a:r>
              <a:rPr lang="de-DE" dirty="0"/>
              <a:t>} </a:t>
            </a:r>
          </a:p>
        </p:txBody>
      </p:sp>
      <p:sp>
        <p:nvSpPr>
          <p:cNvPr id="5" name="Rectangle 4"/>
          <p:cNvSpPr/>
          <p:nvPr/>
        </p:nvSpPr>
        <p:spPr>
          <a:xfrm>
            <a:off x="5657848" y="2907596"/>
            <a:ext cx="2597152" cy="2862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dirty="0"/>
              <a:t>   i is 6 </a:t>
            </a:r>
            <a:r>
              <a:rPr lang="de-DE" dirty="0" err="1"/>
              <a:t>and</a:t>
            </a:r>
            <a:r>
              <a:rPr lang="de-DE" dirty="0"/>
              <a:t> count is 9</a:t>
            </a:r>
          </a:p>
          <a:p>
            <a:r>
              <a:rPr lang="de-DE" dirty="0"/>
              <a:t>   i is 7 </a:t>
            </a:r>
            <a:r>
              <a:rPr lang="de-DE" dirty="0" err="1"/>
              <a:t>and</a:t>
            </a:r>
            <a:r>
              <a:rPr lang="de-DE" dirty="0"/>
              <a:t> count is 8</a:t>
            </a:r>
          </a:p>
          <a:p>
            <a:r>
              <a:rPr lang="de-DE" dirty="0"/>
              <a:t>   i is 8 </a:t>
            </a:r>
            <a:r>
              <a:rPr lang="de-DE" dirty="0" err="1"/>
              <a:t>and</a:t>
            </a:r>
            <a:r>
              <a:rPr lang="de-DE" dirty="0"/>
              <a:t> count is 7</a:t>
            </a:r>
          </a:p>
          <a:p>
            <a:r>
              <a:rPr lang="de-DE" dirty="0"/>
              <a:t>   i is 9 </a:t>
            </a:r>
            <a:r>
              <a:rPr lang="de-DE" dirty="0" err="1"/>
              <a:t>and</a:t>
            </a:r>
            <a:r>
              <a:rPr lang="de-DE" dirty="0"/>
              <a:t> count is 6</a:t>
            </a:r>
          </a:p>
          <a:p>
            <a:r>
              <a:rPr lang="en-US" dirty="0"/>
              <a:t>   </a:t>
            </a:r>
            <a:r>
              <a:rPr lang="en-US" dirty="0" err="1"/>
              <a:t>i</a:t>
            </a:r>
            <a:r>
              <a:rPr lang="en-US" dirty="0"/>
              <a:t> is 10 and count is 5</a:t>
            </a:r>
          </a:p>
          <a:p>
            <a:r>
              <a:rPr lang="en-US" dirty="0"/>
              <a:t>   </a:t>
            </a:r>
            <a:r>
              <a:rPr lang="en-US" dirty="0" err="1"/>
              <a:t>i</a:t>
            </a:r>
            <a:r>
              <a:rPr lang="en-US" dirty="0"/>
              <a:t> is 11 and count is 4</a:t>
            </a:r>
          </a:p>
          <a:p>
            <a:r>
              <a:rPr lang="en-US" dirty="0"/>
              <a:t>   </a:t>
            </a:r>
            <a:r>
              <a:rPr lang="en-US" dirty="0" err="1"/>
              <a:t>i</a:t>
            </a:r>
            <a:r>
              <a:rPr lang="en-US" dirty="0"/>
              <a:t> is 12 and count is 3</a:t>
            </a:r>
          </a:p>
          <a:p>
            <a:r>
              <a:rPr lang="en-US" dirty="0"/>
              <a:t>   </a:t>
            </a:r>
            <a:r>
              <a:rPr lang="en-US" dirty="0" err="1"/>
              <a:t>i</a:t>
            </a:r>
            <a:r>
              <a:rPr lang="en-US" dirty="0"/>
              <a:t> is 13 and count is 2</a:t>
            </a:r>
          </a:p>
          <a:p>
            <a:r>
              <a:rPr lang="en-US" dirty="0"/>
              <a:t>   </a:t>
            </a:r>
            <a:r>
              <a:rPr lang="en-US" dirty="0" err="1"/>
              <a:t>i</a:t>
            </a:r>
            <a:r>
              <a:rPr lang="en-US" dirty="0"/>
              <a:t> is 14 and count is 1</a:t>
            </a:r>
          </a:p>
          <a:p>
            <a:r>
              <a:rPr lang="en-US" dirty="0"/>
              <a:t>   </a:t>
            </a:r>
            <a:r>
              <a:rPr lang="en-US" dirty="0" err="1"/>
              <a:t>i</a:t>
            </a:r>
            <a:r>
              <a:rPr lang="en-US" dirty="0"/>
              <a:t> is 15 and count is 0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872619" y="1508759"/>
            <a:ext cx="357045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Static storage is the default for variables outside functions (global variables)</a:t>
            </a:r>
          </a:p>
        </p:txBody>
      </p:sp>
    </p:spTree>
    <p:extLst>
      <p:ext uri="{BB962C8B-B14F-4D97-AF65-F5344CB8AC3E}">
        <p14:creationId xmlns:p14="http://schemas.microsoft.com/office/powerpoint/2010/main" val="1111159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Example 5</a:t>
            </a:r>
          </a:p>
        </p:txBody>
      </p:sp>
      <p:sp>
        <p:nvSpPr>
          <p:cNvPr id="4" name="Rectangle 3"/>
          <p:cNvSpPr/>
          <p:nvPr/>
        </p:nvSpPr>
        <p:spPr>
          <a:xfrm>
            <a:off x="3546473" y="152718"/>
            <a:ext cx="5159375" cy="5078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#include&lt;</a:t>
            </a:r>
            <a:r>
              <a:rPr lang="en-US" dirty="0" err="1"/>
              <a:t>stdio.h</a:t>
            </a:r>
            <a:r>
              <a:rPr lang="en-US" dirty="0"/>
              <a:t>&gt;</a:t>
            </a:r>
          </a:p>
          <a:p>
            <a:r>
              <a:rPr lang="en-US" dirty="0"/>
              <a:t>void </a:t>
            </a:r>
            <a:r>
              <a:rPr lang="en-US" dirty="0" err="1"/>
              <a:t>func</a:t>
            </a:r>
            <a:r>
              <a:rPr lang="en-US" dirty="0"/>
              <a:t>(void);</a:t>
            </a:r>
          </a:p>
          <a:p>
            <a:endParaRPr lang="de-DE" dirty="0"/>
          </a:p>
          <a:p>
            <a:r>
              <a:rPr lang="de-DE" dirty="0" err="1"/>
              <a:t>int</a:t>
            </a:r>
            <a:r>
              <a:rPr lang="de-DE" dirty="0"/>
              <a:t> count=10;  </a:t>
            </a:r>
          </a:p>
          <a:p>
            <a:endParaRPr lang="de-DE" dirty="0"/>
          </a:p>
          <a:p>
            <a:r>
              <a:rPr lang="de-DE" dirty="0"/>
              <a:t>i</a:t>
            </a:r>
            <a:r>
              <a:rPr lang="ro-RO" dirty="0"/>
              <a:t>nt main() </a:t>
            </a:r>
            <a:r>
              <a:rPr lang="de-DE" dirty="0"/>
              <a:t>{</a:t>
            </a:r>
          </a:p>
          <a:p>
            <a:r>
              <a:rPr lang="en-US" dirty="0"/>
              <a:t>   while (count--) </a:t>
            </a:r>
            <a:endParaRPr lang="de-DE" dirty="0"/>
          </a:p>
          <a:p>
            <a:r>
              <a:rPr lang="ro-RO" dirty="0"/>
              <a:t>         func();</a:t>
            </a:r>
          </a:p>
          <a:p>
            <a:r>
              <a:rPr lang="ro-RO" dirty="0"/>
              <a:t>    i++;</a:t>
            </a:r>
            <a:endParaRPr lang="de-DE" dirty="0"/>
          </a:p>
          <a:p>
            <a:r>
              <a:rPr lang="de-DE" dirty="0"/>
              <a:t>}</a:t>
            </a:r>
          </a:p>
          <a:p>
            <a:r>
              <a:rPr lang="de-DE" dirty="0"/>
              <a:t>  </a:t>
            </a:r>
          </a:p>
          <a:p>
            <a:endParaRPr lang="de-DE" dirty="0"/>
          </a:p>
          <a:p>
            <a:r>
              <a:rPr lang="de-DE" dirty="0" err="1"/>
              <a:t>void</a:t>
            </a:r>
            <a:r>
              <a:rPr lang="de-DE" dirty="0"/>
              <a:t> </a:t>
            </a:r>
            <a:r>
              <a:rPr lang="de-DE" dirty="0" err="1"/>
              <a:t>func</a:t>
            </a:r>
            <a:r>
              <a:rPr lang="de-DE" dirty="0"/>
              <a:t>( </a:t>
            </a:r>
            <a:r>
              <a:rPr lang="de-DE" dirty="0" err="1"/>
              <a:t>void</a:t>
            </a:r>
            <a:r>
              <a:rPr lang="de-DE" dirty="0"/>
              <a:t> )</a:t>
            </a:r>
          </a:p>
          <a:p>
            <a:r>
              <a:rPr lang="de-DE" dirty="0"/>
              <a:t>{</a:t>
            </a:r>
          </a:p>
          <a:p>
            <a:r>
              <a:rPr lang="de-DE" dirty="0"/>
              <a:t>    </a:t>
            </a:r>
            <a:r>
              <a:rPr lang="ro-RO" dirty="0"/>
              <a:t>static </a:t>
            </a:r>
            <a:r>
              <a:rPr lang="ro-RO" dirty="0" err="1"/>
              <a:t>int</a:t>
            </a:r>
            <a:r>
              <a:rPr lang="ro-RO" dirty="0"/>
              <a:t> i = 5;</a:t>
            </a:r>
          </a:p>
          <a:p>
            <a:r>
              <a:rPr lang="de-DE" dirty="0"/>
              <a:t>    i++;</a:t>
            </a:r>
          </a:p>
          <a:p>
            <a:r>
              <a:rPr lang="de-DE" dirty="0"/>
              <a:t>    printf("i is %d </a:t>
            </a:r>
            <a:r>
              <a:rPr lang="de-DE" dirty="0" err="1"/>
              <a:t>and</a:t>
            </a:r>
            <a:r>
              <a:rPr lang="de-DE" dirty="0"/>
              <a:t> count is %d\n", i, count);</a:t>
            </a:r>
          </a:p>
          <a:p>
            <a:r>
              <a:rPr lang="de-DE" dirty="0"/>
              <a:t>}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28625" y="5231032"/>
            <a:ext cx="8071440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MacBook-Francesco:ProgrammI</a:t>
            </a:r>
            <a:r>
              <a:rPr lang="en-US" dirty="0"/>
              <a:t> </a:t>
            </a:r>
            <a:r>
              <a:rPr lang="en-US" dirty="0" err="1"/>
              <a:t>francescosantini</a:t>
            </a:r>
            <a:r>
              <a:rPr lang="en-US" dirty="0"/>
              <a:t>$ gcc -</a:t>
            </a:r>
            <a:r>
              <a:rPr lang="en-US" dirty="0" err="1"/>
              <a:t>std</a:t>
            </a:r>
            <a:r>
              <a:rPr lang="en-US" dirty="0"/>
              <a:t>=c99 -o test </a:t>
            </a:r>
            <a:r>
              <a:rPr lang="en-US" dirty="0" err="1"/>
              <a:t>test.c</a:t>
            </a:r>
            <a:endParaRPr lang="en-US" dirty="0"/>
          </a:p>
          <a:p>
            <a:r>
              <a:rPr lang="en-US" dirty="0"/>
              <a:t>test.c:11:4: error: use of undeclared identifier '</a:t>
            </a:r>
            <a:r>
              <a:rPr lang="en-US" dirty="0" err="1"/>
              <a:t>i</a:t>
            </a:r>
            <a:r>
              <a:rPr lang="en-US" dirty="0"/>
              <a:t>'</a:t>
            </a:r>
          </a:p>
          <a:p>
            <a:r>
              <a:rPr lang="de-DE" dirty="0"/>
              <a:t>   i++;</a:t>
            </a:r>
          </a:p>
          <a:p>
            <a:r>
              <a:rPr lang="de-DE" dirty="0"/>
              <a:t>   ^</a:t>
            </a:r>
          </a:p>
          <a:p>
            <a:r>
              <a:rPr lang="de-DE" dirty="0"/>
              <a:t>1 </a:t>
            </a:r>
            <a:r>
              <a:rPr lang="de-DE" dirty="0" err="1"/>
              <a:t>error</a:t>
            </a:r>
            <a:r>
              <a:rPr lang="de-DE" dirty="0"/>
              <a:t> </a:t>
            </a:r>
            <a:r>
              <a:rPr lang="de-DE" dirty="0" err="1"/>
              <a:t>generated</a:t>
            </a:r>
            <a:r>
              <a:rPr lang="de-DE" dirty="0"/>
              <a:t>.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866227" y="2624310"/>
            <a:ext cx="31213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i</a:t>
            </a:r>
            <a:r>
              <a:rPr lang="en-US" dirty="0"/>
              <a:t> static but not visible in main</a:t>
            </a:r>
          </a:p>
        </p:txBody>
      </p:sp>
    </p:spTree>
    <p:extLst>
      <p:ext uri="{BB962C8B-B14F-4D97-AF65-F5344CB8AC3E}">
        <p14:creationId xmlns:p14="http://schemas.microsoft.com/office/powerpoint/2010/main" val="1106179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77949" y="3113581"/>
            <a:ext cx="724308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rgbClr val="FF0000"/>
                </a:solidFill>
              </a:rPr>
              <a:t>DEFINITION AND </a:t>
            </a:r>
          </a:p>
          <a:p>
            <a:pPr algn="ctr"/>
            <a:r>
              <a:rPr lang="en-US" sz="3600" dirty="0">
                <a:solidFill>
                  <a:srgbClr val="FF0000"/>
                </a:solidFill>
              </a:rPr>
              <a:t>DECLARATIONS</a:t>
            </a:r>
          </a:p>
        </p:txBody>
      </p:sp>
    </p:spTree>
    <p:extLst>
      <p:ext uri="{BB962C8B-B14F-4D97-AF65-F5344CB8AC3E}">
        <p14:creationId xmlns:p14="http://schemas.microsoft.com/office/powerpoint/2010/main" val="13739871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Example 6</a:t>
            </a:r>
          </a:p>
        </p:txBody>
      </p:sp>
      <p:sp>
        <p:nvSpPr>
          <p:cNvPr id="4" name="Rectangle 3"/>
          <p:cNvSpPr/>
          <p:nvPr/>
        </p:nvSpPr>
        <p:spPr>
          <a:xfrm>
            <a:off x="3721282" y="321855"/>
            <a:ext cx="5159375" cy="4801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#include&lt;</a:t>
            </a:r>
            <a:r>
              <a:rPr lang="en-US" dirty="0" err="1"/>
              <a:t>stdio.h</a:t>
            </a:r>
            <a:r>
              <a:rPr lang="en-US" dirty="0"/>
              <a:t>&gt;</a:t>
            </a:r>
          </a:p>
          <a:p>
            <a:r>
              <a:rPr lang="en-US" dirty="0"/>
              <a:t>void </a:t>
            </a:r>
            <a:r>
              <a:rPr lang="en-US" dirty="0" err="1"/>
              <a:t>func</a:t>
            </a:r>
            <a:r>
              <a:rPr lang="en-US" dirty="0"/>
              <a:t>(void);</a:t>
            </a:r>
          </a:p>
          <a:p>
            <a:r>
              <a:rPr lang="de-DE" dirty="0"/>
              <a:t>   </a:t>
            </a:r>
          </a:p>
          <a:p>
            <a:endParaRPr lang="de-DE" dirty="0"/>
          </a:p>
          <a:p>
            <a:r>
              <a:rPr lang="de-DE" dirty="0"/>
              <a:t>i</a:t>
            </a:r>
            <a:r>
              <a:rPr lang="ro-RO" dirty="0"/>
              <a:t>nt main() </a:t>
            </a:r>
            <a:r>
              <a:rPr lang="de-DE" dirty="0"/>
              <a:t>{</a:t>
            </a:r>
          </a:p>
          <a:p>
            <a:r>
              <a:rPr lang="en-US" dirty="0"/>
              <a:t>   while (count--) </a:t>
            </a:r>
            <a:endParaRPr lang="de-DE" dirty="0"/>
          </a:p>
          <a:p>
            <a:r>
              <a:rPr lang="ro-RO" dirty="0"/>
              <a:t>         func();</a:t>
            </a:r>
            <a:endParaRPr lang="de-DE" dirty="0"/>
          </a:p>
          <a:p>
            <a:r>
              <a:rPr lang="de-DE" dirty="0"/>
              <a:t>}</a:t>
            </a:r>
          </a:p>
          <a:p>
            <a:r>
              <a:rPr lang="de-DE" dirty="0"/>
              <a:t>  </a:t>
            </a:r>
          </a:p>
          <a:p>
            <a:r>
              <a:rPr lang="de-DE" dirty="0" err="1"/>
              <a:t>int</a:t>
            </a:r>
            <a:r>
              <a:rPr lang="de-DE" dirty="0"/>
              <a:t> count=10; </a:t>
            </a:r>
          </a:p>
          <a:p>
            <a:endParaRPr lang="de-DE" dirty="0"/>
          </a:p>
          <a:p>
            <a:r>
              <a:rPr lang="de-DE" dirty="0" err="1"/>
              <a:t>void</a:t>
            </a:r>
            <a:r>
              <a:rPr lang="de-DE" dirty="0"/>
              <a:t> </a:t>
            </a:r>
            <a:r>
              <a:rPr lang="de-DE" dirty="0" err="1"/>
              <a:t>func</a:t>
            </a:r>
            <a:r>
              <a:rPr lang="de-DE" dirty="0"/>
              <a:t>( </a:t>
            </a:r>
            <a:r>
              <a:rPr lang="de-DE" dirty="0" err="1"/>
              <a:t>void</a:t>
            </a:r>
            <a:r>
              <a:rPr lang="de-DE" dirty="0"/>
              <a:t> )</a:t>
            </a:r>
          </a:p>
          <a:p>
            <a:r>
              <a:rPr lang="de-DE" dirty="0"/>
              <a:t>{</a:t>
            </a:r>
          </a:p>
          <a:p>
            <a:r>
              <a:rPr lang="de-DE" dirty="0"/>
              <a:t>    </a:t>
            </a:r>
            <a:r>
              <a:rPr lang="ro-RO" dirty="0"/>
              <a:t>static </a:t>
            </a:r>
            <a:r>
              <a:rPr lang="ro-RO" dirty="0" err="1"/>
              <a:t>int</a:t>
            </a:r>
            <a:r>
              <a:rPr lang="ro-RO"/>
              <a:t> i </a:t>
            </a:r>
            <a:r>
              <a:rPr lang="ro-RO" dirty="0"/>
              <a:t>= 5;</a:t>
            </a:r>
          </a:p>
          <a:p>
            <a:r>
              <a:rPr lang="de-DE" dirty="0"/>
              <a:t>    i++;</a:t>
            </a:r>
          </a:p>
          <a:p>
            <a:r>
              <a:rPr lang="de-DE" dirty="0"/>
              <a:t>    printf("i is %d </a:t>
            </a:r>
            <a:r>
              <a:rPr lang="de-DE" dirty="0" err="1"/>
              <a:t>and</a:t>
            </a:r>
            <a:r>
              <a:rPr lang="de-DE" dirty="0"/>
              <a:t> count is %d\n", i, count);</a:t>
            </a:r>
          </a:p>
          <a:p>
            <a:r>
              <a:rPr lang="de-DE" dirty="0"/>
              <a:t>}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5380672"/>
            <a:ext cx="9144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MacBook-Francesco:ProgrammI</a:t>
            </a:r>
            <a:r>
              <a:rPr lang="en-US" dirty="0"/>
              <a:t> </a:t>
            </a:r>
            <a:r>
              <a:rPr lang="en-US" dirty="0" err="1"/>
              <a:t>francescosantini</a:t>
            </a:r>
            <a:r>
              <a:rPr lang="en-US" dirty="0"/>
              <a:t>$ gcc -</a:t>
            </a:r>
            <a:r>
              <a:rPr lang="en-US" dirty="0" err="1"/>
              <a:t>std</a:t>
            </a:r>
            <a:r>
              <a:rPr lang="en-US" dirty="0"/>
              <a:t>=c99 -o test </a:t>
            </a:r>
            <a:r>
              <a:rPr lang="en-US" dirty="0" err="1"/>
              <a:t>test.c</a:t>
            </a:r>
            <a:endParaRPr lang="en-US" dirty="0"/>
          </a:p>
          <a:p>
            <a:r>
              <a:rPr lang="en-US" dirty="0"/>
              <a:t>test.c:8:11: error: use of undeclared identifier 'count'</a:t>
            </a:r>
          </a:p>
          <a:p>
            <a:r>
              <a:rPr lang="en-US" dirty="0"/>
              <a:t>   while (count--) </a:t>
            </a:r>
          </a:p>
          <a:p>
            <a:r>
              <a:rPr lang="de-DE" dirty="0"/>
              <a:t>          ^</a:t>
            </a:r>
          </a:p>
          <a:p>
            <a:r>
              <a:rPr lang="de-DE" dirty="0"/>
              <a:t>1 </a:t>
            </a:r>
            <a:r>
              <a:rPr lang="de-DE" dirty="0" err="1"/>
              <a:t>error</a:t>
            </a:r>
            <a:r>
              <a:rPr lang="de-DE" dirty="0"/>
              <a:t> </a:t>
            </a:r>
            <a:r>
              <a:rPr lang="de-DE" dirty="0" err="1"/>
              <a:t>generated</a:t>
            </a:r>
            <a:r>
              <a:rPr lang="de-DE" dirty="0"/>
              <a:t>.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03981" y="2755045"/>
            <a:ext cx="25699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count </a:t>
            </a:r>
            <a:r>
              <a:rPr lang="en-US"/>
              <a:t>visible from here </a:t>
            </a:r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3151164" y="2996418"/>
            <a:ext cx="0" cy="956604"/>
          </a:xfrm>
          <a:prstGeom prst="straightConnector1">
            <a:avLst/>
          </a:prstGeom>
          <a:ln w="34925"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94907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6" grpId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Static storage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Global variables, or variables within a function and with the storage class specifier </a:t>
            </a:r>
            <a:r>
              <a:rPr lang="en-US" b="1" dirty="0"/>
              <a:t>static</a:t>
            </a:r>
            <a:r>
              <a:rPr lang="en-US" dirty="0"/>
              <a:t>, have static storage duration. </a:t>
            </a:r>
          </a:p>
          <a:p>
            <a:r>
              <a:rPr lang="en-US" dirty="0"/>
              <a:t>All objects with static storage duration are initialized to 0 automatically.</a:t>
            </a:r>
          </a:p>
          <a:p>
            <a:r>
              <a:rPr lang="en-US" dirty="0"/>
              <a:t>Objects with automatic storage duration are not initialized to 0 by </a:t>
            </a:r>
            <a:r>
              <a:rPr lang="en-US"/>
              <a:t>default, their value is undefined</a:t>
            </a:r>
            <a:endParaRPr lang="en-US" dirty="0"/>
          </a:p>
          <a:p>
            <a:pPr lvl="1"/>
            <a:r>
              <a:rPr lang="en-US" dirty="0"/>
              <a:t> It is better to always initialize variables to 0 (especially variables with automatic storage duration) 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74051" y="5375564"/>
            <a:ext cx="154401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int</a:t>
            </a:r>
            <a:r>
              <a:rPr lang="en-US" dirty="0"/>
              <a:t> main() {</a:t>
            </a:r>
          </a:p>
          <a:p>
            <a:r>
              <a:rPr lang="en-US" dirty="0"/>
              <a:t>    static </a:t>
            </a:r>
            <a:r>
              <a:rPr lang="en-US" dirty="0" err="1"/>
              <a:t>int</a:t>
            </a:r>
            <a:r>
              <a:rPr lang="en-US" dirty="0"/>
              <a:t> a;</a:t>
            </a:r>
          </a:p>
          <a:p>
            <a:r>
              <a:rPr lang="en-US" dirty="0"/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143817" y="5375564"/>
            <a:ext cx="128753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int</a:t>
            </a:r>
            <a:r>
              <a:rPr lang="en-US" dirty="0"/>
              <a:t> main() {</a:t>
            </a:r>
          </a:p>
          <a:p>
            <a:r>
              <a:rPr lang="en-US" dirty="0"/>
              <a:t>    </a:t>
            </a:r>
            <a:r>
              <a:rPr lang="en-US" dirty="0" err="1"/>
              <a:t>int</a:t>
            </a:r>
            <a:r>
              <a:rPr lang="en-US" dirty="0"/>
              <a:t> a;</a:t>
            </a:r>
          </a:p>
          <a:p>
            <a:r>
              <a:rPr lang="en-US" dirty="0"/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634914" y="5652563"/>
            <a:ext cx="17876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// initialized to 0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258748" y="5652563"/>
            <a:ext cx="17107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// not initialized</a:t>
            </a:r>
          </a:p>
        </p:txBody>
      </p:sp>
    </p:spTree>
    <p:extLst>
      <p:ext uri="{BB962C8B-B14F-4D97-AF65-F5344CB8AC3E}">
        <p14:creationId xmlns:p14="http://schemas.microsoft.com/office/powerpoint/2010/main" val="886889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77949" y="3113581"/>
            <a:ext cx="724308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rgbClr val="FF0000"/>
                </a:solidFill>
              </a:rPr>
              <a:t>DIFFERENT KINDS OF </a:t>
            </a:r>
          </a:p>
          <a:p>
            <a:pPr algn="ctr"/>
            <a:r>
              <a:rPr lang="en-US" sz="3600" dirty="0">
                <a:solidFill>
                  <a:srgbClr val="FF0000"/>
                </a:solidFill>
              </a:rPr>
              <a:t>MEMORIES</a:t>
            </a:r>
          </a:p>
        </p:txBody>
      </p:sp>
    </p:spTree>
    <p:extLst>
      <p:ext uri="{BB962C8B-B14F-4D97-AF65-F5344CB8AC3E}">
        <p14:creationId xmlns:p14="http://schemas.microsoft.com/office/powerpoint/2010/main" val="99981676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Different zones in memory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6896" y="1408410"/>
            <a:ext cx="6502400" cy="4572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671637" y="5980410"/>
            <a:ext cx="53142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All your variables (and instructions) </a:t>
            </a:r>
            <a:r>
              <a:rPr lang="en-US"/>
              <a:t>are in memory</a:t>
            </a:r>
          </a:p>
        </p:txBody>
      </p:sp>
    </p:spTree>
    <p:extLst>
      <p:ext uri="{BB962C8B-B14F-4D97-AF65-F5344CB8AC3E}">
        <p14:creationId xmlns:p14="http://schemas.microsoft.com/office/powerpoint/2010/main" val="200834884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characteristics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Permanent area contains both global and static variables (and instructions): variables with </a:t>
            </a:r>
            <a:r>
              <a:rPr lang="en-US" u="sng" dirty="0"/>
              <a:t>static storage duration</a:t>
            </a:r>
            <a:r>
              <a:rPr lang="en-US" dirty="0"/>
              <a:t>. </a:t>
            </a:r>
          </a:p>
          <a:p>
            <a:pPr lvl="1"/>
            <a:r>
              <a:rPr lang="en-US" b="1" dirty="0"/>
              <a:t>Such variables are created when the program starts end destroyed when the program ends</a:t>
            </a:r>
          </a:p>
          <a:p>
            <a:r>
              <a:rPr lang="en-US" dirty="0"/>
              <a:t>Local variables are memorized in the stack: it contains variables with </a:t>
            </a:r>
            <a:r>
              <a:rPr lang="en-US" u="sng" dirty="0"/>
              <a:t>automatic storage duration</a:t>
            </a:r>
            <a:r>
              <a:rPr lang="en-US" dirty="0"/>
              <a:t>. </a:t>
            </a:r>
          </a:p>
          <a:p>
            <a:pPr lvl="1"/>
            <a:r>
              <a:rPr lang="en-US" b="1" dirty="0"/>
              <a:t>Their duration in memory begins when their definition is encountered and ends at the end of their scope</a:t>
            </a:r>
          </a:p>
          <a:p>
            <a:r>
              <a:rPr lang="en-US" dirty="0"/>
              <a:t>The memorization of objects in the heap area is fully under the control of the programmer</a:t>
            </a:r>
          </a:p>
          <a:p>
            <a:pPr lvl="1"/>
            <a:r>
              <a:rPr lang="en-US" b="1" dirty="0"/>
              <a:t>Their duration in memory starts when a programmer allocates it (e.g. </a:t>
            </a:r>
            <a:r>
              <a:rPr lang="en-US" b="1" dirty="0" err="1"/>
              <a:t>malloc</a:t>
            </a:r>
            <a:r>
              <a:rPr lang="en-US" b="1" dirty="0"/>
              <a:t>()), and ends the a programmer deallocates it (free())</a:t>
            </a:r>
          </a:p>
        </p:txBody>
      </p:sp>
    </p:spTree>
    <p:extLst>
      <p:ext uri="{BB962C8B-B14F-4D97-AF65-F5344CB8AC3E}">
        <p14:creationId xmlns:p14="http://schemas.microsoft.com/office/powerpoint/2010/main" val="201024243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example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99249" y="2286000"/>
            <a:ext cx="6502400" cy="45720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093897" y="1134088"/>
            <a:ext cx="420499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i</a:t>
            </a:r>
            <a:r>
              <a:rPr lang="en-US"/>
              <a:t>nt</a:t>
            </a:r>
            <a:r>
              <a:rPr lang="en-US" dirty="0"/>
              <a:t> main () {</a:t>
            </a:r>
          </a:p>
          <a:p>
            <a:r>
              <a:rPr lang="en-US" dirty="0"/>
              <a:t>    </a:t>
            </a:r>
            <a:r>
              <a:rPr lang="en-US" dirty="0" err="1"/>
              <a:t>int</a:t>
            </a:r>
            <a:r>
              <a:rPr lang="en-US" dirty="0"/>
              <a:t> a1[3];</a:t>
            </a:r>
          </a:p>
          <a:p>
            <a:r>
              <a:rPr lang="en-US" dirty="0"/>
              <a:t>    </a:t>
            </a:r>
            <a:r>
              <a:rPr lang="en-US" dirty="0" err="1"/>
              <a:t>int</a:t>
            </a:r>
            <a:r>
              <a:rPr lang="en-US" dirty="0"/>
              <a:t> * a2 = (</a:t>
            </a:r>
            <a:r>
              <a:rPr lang="en-US" dirty="0" err="1"/>
              <a:t>int</a:t>
            </a:r>
            <a:r>
              <a:rPr lang="en-US" dirty="0"/>
              <a:t>*) </a:t>
            </a:r>
            <a:r>
              <a:rPr lang="en-US" dirty="0" err="1"/>
              <a:t>malloc</a:t>
            </a:r>
            <a:r>
              <a:rPr lang="en-US" dirty="0"/>
              <a:t>(3 * </a:t>
            </a:r>
            <a:r>
              <a:rPr lang="en-US" dirty="0" err="1"/>
              <a:t>sizeof</a:t>
            </a:r>
            <a:r>
              <a:rPr lang="en-US" dirty="0"/>
              <a:t>(</a:t>
            </a:r>
            <a:r>
              <a:rPr lang="en-US" dirty="0" err="1"/>
              <a:t>int</a:t>
            </a:r>
            <a:r>
              <a:rPr lang="en-US" dirty="0"/>
              <a:t>));</a:t>
            </a:r>
          </a:p>
          <a:p>
            <a:r>
              <a:rPr lang="en-US" dirty="0"/>
              <a:t>}</a:t>
            </a:r>
          </a:p>
        </p:txBody>
      </p:sp>
      <p:grpSp>
        <p:nvGrpSpPr>
          <p:cNvPr id="19" name="Group 18"/>
          <p:cNvGrpSpPr/>
          <p:nvPr/>
        </p:nvGrpSpPr>
        <p:grpSpPr>
          <a:xfrm>
            <a:off x="2100263" y="1775337"/>
            <a:ext cx="3342995" cy="1899080"/>
            <a:chOff x="2100263" y="1775337"/>
            <a:chExt cx="3342995" cy="1899080"/>
          </a:xfrm>
        </p:grpSpPr>
        <p:cxnSp>
          <p:nvCxnSpPr>
            <p:cNvPr id="6" name="Straight Arrow Connector 5"/>
            <p:cNvCxnSpPr/>
            <p:nvPr/>
          </p:nvCxnSpPr>
          <p:spPr>
            <a:xfrm>
              <a:off x="2100263" y="1775337"/>
              <a:ext cx="2614612" cy="101908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>
              <a:off x="4051665" y="2075420"/>
              <a:ext cx="1391593" cy="1598997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/>
            <p:nvPr/>
          </p:nvCxnSpPr>
          <p:spPr>
            <a:xfrm>
              <a:off x="2100263" y="2075420"/>
              <a:ext cx="2479673" cy="1200329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" name="Group 19"/>
          <p:cNvGrpSpPr/>
          <p:nvPr/>
        </p:nvGrpSpPr>
        <p:grpSpPr>
          <a:xfrm>
            <a:off x="674955" y="3486329"/>
            <a:ext cx="3149602" cy="673799"/>
            <a:chOff x="1032669" y="4005588"/>
            <a:chExt cx="4186494" cy="837405"/>
          </a:xfrm>
        </p:grpSpPr>
        <p:sp>
          <p:nvSpPr>
            <p:cNvPr id="21" name="Rectangle 20"/>
            <p:cNvSpPr/>
            <p:nvPr/>
          </p:nvSpPr>
          <p:spPr>
            <a:xfrm>
              <a:off x="1032669" y="4005588"/>
              <a:ext cx="1395498" cy="83740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a2[0]</a:t>
              </a: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2428167" y="4005588"/>
              <a:ext cx="1395498" cy="83740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a2[1]</a:t>
              </a: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3823665" y="4005588"/>
              <a:ext cx="1395498" cy="83740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a</a:t>
              </a:r>
              <a:r>
                <a:rPr lang="is-IS" dirty="0">
                  <a:solidFill>
                    <a:schemeClr val="tx1"/>
                  </a:solidFill>
                </a:rPr>
                <a:t>2[2]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26" name="Rectangle 25"/>
          <p:cNvSpPr/>
          <p:nvPr/>
        </p:nvSpPr>
        <p:spPr>
          <a:xfrm>
            <a:off x="5236167" y="755726"/>
            <a:ext cx="24160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/>
              <a:t>malloc</a:t>
            </a:r>
            <a:r>
              <a:rPr lang="en-US" dirty="0"/>
              <a:t>(3 * </a:t>
            </a:r>
            <a:r>
              <a:rPr lang="en-US" dirty="0" err="1"/>
              <a:t>sizeof</a:t>
            </a:r>
            <a:r>
              <a:rPr lang="en-US" dirty="0"/>
              <a:t>(</a:t>
            </a:r>
            <a:r>
              <a:rPr lang="en-US" dirty="0" err="1"/>
              <a:t>int</a:t>
            </a:r>
            <a:r>
              <a:rPr lang="en-US" dirty="0"/>
              <a:t>));</a:t>
            </a:r>
          </a:p>
        </p:txBody>
      </p:sp>
      <p:grpSp>
        <p:nvGrpSpPr>
          <p:cNvPr id="42" name="Group 41"/>
          <p:cNvGrpSpPr/>
          <p:nvPr/>
        </p:nvGrpSpPr>
        <p:grpSpPr>
          <a:xfrm>
            <a:off x="89149" y="4160128"/>
            <a:ext cx="4103457" cy="721493"/>
            <a:chOff x="89149" y="4160128"/>
            <a:chExt cx="4103457" cy="721493"/>
          </a:xfrm>
        </p:grpSpPr>
        <p:grpSp>
          <p:nvGrpSpPr>
            <p:cNvPr id="29" name="Group 28"/>
            <p:cNvGrpSpPr/>
            <p:nvPr/>
          </p:nvGrpSpPr>
          <p:grpSpPr>
            <a:xfrm>
              <a:off x="89149" y="4160128"/>
              <a:ext cx="736099" cy="721493"/>
              <a:chOff x="32723" y="4103636"/>
              <a:chExt cx="736099" cy="721493"/>
            </a:xfrm>
          </p:grpSpPr>
          <p:sp>
            <p:nvSpPr>
              <p:cNvPr id="25" name="Rectangle 24"/>
              <p:cNvSpPr/>
              <p:nvPr/>
            </p:nvSpPr>
            <p:spPr>
              <a:xfrm>
                <a:off x="32723" y="4455797"/>
                <a:ext cx="73609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>
                    <a:latin typeface="AndaleMono" charset="0"/>
                  </a:rPr>
                  <a:t>1000</a:t>
                </a:r>
                <a:endParaRPr lang="en-US" dirty="0"/>
              </a:p>
            </p:txBody>
          </p:sp>
          <p:cxnSp>
            <p:nvCxnSpPr>
              <p:cNvPr id="28" name="Straight Arrow Connector 27"/>
              <p:cNvCxnSpPr/>
              <p:nvPr/>
            </p:nvCxnSpPr>
            <p:spPr>
              <a:xfrm flipV="1">
                <a:off x="454171" y="4103636"/>
                <a:ext cx="164358" cy="411872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0" name="Rectangle 29"/>
            <p:cNvSpPr/>
            <p:nvPr/>
          </p:nvSpPr>
          <p:spPr>
            <a:xfrm>
              <a:off x="1302766" y="4501295"/>
              <a:ext cx="736099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>
                  <a:latin typeface="AndaleMono" charset="0"/>
                </a:rPr>
                <a:t>1004</a:t>
              </a:r>
              <a:endParaRPr lang="en-US" dirty="0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2399249" y="4501295"/>
              <a:ext cx="736099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>
                  <a:latin typeface="AndaleMono" charset="0"/>
                </a:rPr>
                <a:t>1008</a:t>
              </a:r>
              <a:endParaRPr lang="en-US" dirty="0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3456507" y="4481336"/>
              <a:ext cx="736099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>
                  <a:latin typeface="AndaleMono" charset="0"/>
                </a:rPr>
                <a:t>1012</a:t>
              </a:r>
              <a:endParaRPr lang="en-US" dirty="0"/>
            </a:p>
          </p:txBody>
        </p:sp>
        <p:cxnSp>
          <p:nvCxnSpPr>
            <p:cNvPr id="37" name="Straight Arrow Connector 36"/>
            <p:cNvCxnSpPr/>
            <p:nvPr/>
          </p:nvCxnSpPr>
          <p:spPr>
            <a:xfrm flipV="1">
              <a:off x="2587328" y="4197079"/>
              <a:ext cx="164358" cy="411872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Arrow Connector 37"/>
            <p:cNvCxnSpPr/>
            <p:nvPr/>
          </p:nvCxnSpPr>
          <p:spPr>
            <a:xfrm flipV="1">
              <a:off x="1530070" y="4194518"/>
              <a:ext cx="164358" cy="411872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Arrow Connector 38"/>
            <p:cNvCxnSpPr>
              <a:stCxn id="32" idx="0"/>
            </p:cNvCxnSpPr>
            <p:nvPr/>
          </p:nvCxnSpPr>
          <p:spPr>
            <a:xfrm flipH="1" flipV="1">
              <a:off x="3763159" y="4197079"/>
              <a:ext cx="61398" cy="284257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4" name="Straight Connector 43"/>
          <p:cNvCxnSpPr/>
          <p:nvPr/>
        </p:nvCxnSpPr>
        <p:spPr>
          <a:xfrm>
            <a:off x="89149" y="4881621"/>
            <a:ext cx="736099" cy="0"/>
          </a:xfrm>
          <a:prstGeom prst="line">
            <a:avLst/>
          </a:prstGeom>
          <a:ln w="412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Freeform 44"/>
          <p:cNvSpPr/>
          <p:nvPr/>
        </p:nvSpPr>
        <p:spPr>
          <a:xfrm>
            <a:off x="171450" y="2028825"/>
            <a:ext cx="1871936" cy="2471738"/>
          </a:xfrm>
          <a:custGeom>
            <a:avLst/>
            <a:gdLst>
              <a:gd name="connsiteX0" fmla="*/ 257175 w 1871936"/>
              <a:gd name="connsiteY0" fmla="*/ 2471738 h 2471738"/>
              <a:gd name="connsiteX1" fmla="*/ 142875 w 1871936"/>
              <a:gd name="connsiteY1" fmla="*/ 2228850 h 2471738"/>
              <a:gd name="connsiteX2" fmla="*/ 100013 w 1871936"/>
              <a:gd name="connsiteY2" fmla="*/ 2085975 h 2471738"/>
              <a:gd name="connsiteX3" fmla="*/ 42863 w 1871936"/>
              <a:gd name="connsiteY3" fmla="*/ 1943100 h 2471738"/>
              <a:gd name="connsiteX4" fmla="*/ 0 w 1871936"/>
              <a:gd name="connsiteY4" fmla="*/ 1714500 h 2471738"/>
              <a:gd name="connsiteX5" fmla="*/ 14288 w 1871936"/>
              <a:gd name="connsiteY5" fmla="*/ 1414463 h 2471738"/>
              <a:gd name="connsiteX6" fmla="*/ 100013 w 1871936"/>
              <a:gd name="connsiteY6" fmla="*/ 1314450 h 2471738"/>
              <a:gd name="connsiteX7" fmla="*/ 200025 w 1871936"/>
              <a:gd name="connsiteY7" fmla="*/ 1214438 h 2471738"/>
              <a:gd name="connsiteX8" fmla="*/ 271463 w 1871936"/>
              <a:gd name="connsiteY8" fmla="*/ 1157288 h 2471738"/>
              <a:gd name="connsiteX9" fmla="*/ 300038 w 1871936"/>
              <a:gd name="connsiteY9" fmla="*/ 1114425 h 2471738"/>
              <a:gd name="connsiteX10" fmla="*/ 342900 w 1871936"/>
              <a:gd name="connsiteY10" fmla="*/ 1085850 h 2471738"/>
              <a:gd name="connsiteX11" fmla="*/ 457200 w 1871936"/>
              <a:gd name="connsiteY11" fmla="*/ 1028700 h 2471738"/>
              <a:gd name="connsiteX12" fmla="*/ 500063 w 1871936"/>
              <a:gd name="connsiteY12" fmla="*/ 1014413 h 2471738"/>
              <a:gd name="connsiteX13" fmla="*/ 585788 w 1871936"/>
              <a:gd name="connsiteY13" fmla="*/ 971550 h 2471738"/>
              <a:gd name="connsiteX14" fmla="*/ 657225 w 1871936"/>
              <a:gd name="connsiteY14" fmla="*/ 957263 h 2471738"/>
              <a:gd name="connsiteX15" fmla="*/ 742950 w 1871936"/>
              <a:gd name="connsiteY15" fmla="*/ 928688 h 2471738"/>
              <a:gd name="connsiteX16" fmla="*/ 814388 w 1871936"/>
              <a:gd name="connsiteY16" fmla="*/ 914400 h 2471738"/>
              <a:gd name="connsiteX17" fmla="*/ 942975 w 1871936"/>
              <a:gd name="connsiteY17" fmla="*/ 871538 h 2471738"/>
              <a:gd name="connsiteX18" fmla="*/ 1028700 w 1871936"/>
              <a:gd name="connsiteY18" fmla="*/ 857250 h 2471738"/>
              <a:gd name="connsiteX19" fmla="*/ 1114425 w 1871936"/>
              <a:gd name="connsiteY19" fmla="*/ 828675 h 2471738"/>
              <a:gd name="connsiteX20" fmla="*/ 1200150 w 1871936"/>
              <a:gd name="connsiteY20" fmla="*/ 814388 h 2471738"/>
              <a:gd name="connsiteX21" fmla="*/ 1271588 w 1871936"/>
              <a:gd name="connsiteY21" fmla="*/ 785813 h 2471738"/>
              <a:gd name="connsiteX22" fmla="*/ 1428750 w 1871936"/>
              <a:gd name="connsiteY22" fmla="*/ 671513 h 2471738"/>
              <a:gd name="connsiteX23" fmla="*/ 1471613 w 1871936"/>
              <a:gd name="connsiteY23" fmla="*/ 657225 h 2471738"/>
              <a:gd name="connsiteX24" fmla="*/ 1557338 w 1871936"/>
              <a:gd name="connsiteY24" fmla="*/ 585788 h 2471738"/>
              <a:gd name="connsiteX25" fmla="*/ 1600200 w 1871936"/>
              <a:gd name="connsiteY25" fmla="*/ 542925 h 2471738"/>
              <a:gd name="connsiteX26" fmla="*/ 1685925 w 1871936"/>
              <a:gd name="connsiteY26" fmla="*/ 471488 h 2471738"/>
              <a:gd name="connsiteX27" fmla="*/ 1771650 w 1871936"/>
              <a:gd name="connsiteY27" fmla="*/ 342900 h 2471738"/>
              <a:gd name="connsiteX28" fmla="*/ 1800225 w 1871936"/>
              <a:gd name="connsiteY28" fmla="*/ 300038 h 2471738"/>
              <a:gd name="connsiteX29" fmla="*/ 1828800 w 1871936"/>
              <a:gd name="connsiteY29" fmla="*/ 214313 h 2471738"/>
              <a:gd name="connsiteX30" fmla="*/ 1843088 w 1871936"/>
              <a:gd name="connsiteY30" fmla="*/ 171450 h 2471738"/>
              <a:gd name="connsiteX31" fmla="*/ 1857375 w 1871936"/>
              <a:gd name="connsiteY31" fmla="*/ 100013 h 2471738"/>
              <a:gd name="connsiteX32" fmla="*/ 1871663 w 1871936"/>
              <a:gd name="connsiteY32" fmla="*/ 0 h 24717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1871936" h="2471738">
                <a:moveTo>
                  <a:pt x="257175" y="2471738"/>
                </a:moveTo>
                <a:cubicBezTo>
                  <a:pt x="222996" y="2403380"/>
                  <a:pt x="168933" y="2299579"/>
                  <a:pt x="142875" y="2228850"/>
                </a:cubicBezTo>
                <a:cubicBezTo>
                  <a:pt x="125686" y="2182194"/>
                  <a:pt x="116439" y="2132905"/>
                  <a:pt x="100013" y="2085975"/>
                </a:cubicBezTo>
                <a:cubicBezTo>
                  <a:pt x="83068" y="2037561"/>
                  <a:pt x="59083" y="1991761"/>
                  <a:pt x="42863" y="1943100"/>
                </a:cubicBezTo>
                <a:cubicBezTo>
                  <a:pt x="12553" y="1852171"/>
                  <a:pt x="11750" y="1808500"/>
                  <a:pt x="0" y="1714500"/>
                </a:cubicBezTo>
                <a:cubicBezTo>
                  <a:pt x="4763" y="1614488"/>
                  <a:pt x="-937" y="1513424"/>
                  <a:pt x="14288" y="1414463"/>
                </a:cubicBezTo>
                <a:cubicBezTo>
                  <a:pt x="25811" y="1339563"/>
                  <a:pt x="58885" y="1351465"/>
                  <a:pt x="100013" y="1314450"/>
                </a:cubicBezTo>
                <a:cubicBezTo>
                  <a:pt x="135056" y="1282911"/>
                  <a:pt x="163210" y="1243890"/>
                  <a:pt x="200025" y="1214438"/>
                </a:cubicBezTo>
                <a:cubicBezTo>
                  <a:pt x="223838" y="1195388"/>
                  <a:pt x="249900" y="1178851"/>
                  <a:pt x="271463" y="1157288"/>
                </a:cubicBezTo>
                <a:cubicBezTo>
                  <a:pt x="283605" y="1145146"/>
                  <a:pt x="287896" y="1126567"/>
                  <a:pt x="300038" y="1114425"/>
                </a:cubicBezTo>
                <a:cubicBezTo>
                  <a:pt x="312180" y="1102283"/>
                  <a:pt x="327825" y="1094073"/>
                  <a:pt x="342900" y="1085850"/>
                </a:cubicBezTo>
                <a:cubicBezTo>
                  <a:pt x="380296" y="1065452"/>
                  <a:pt x="416789" y="1042170"/>
                  <a:pt x="457200" y="1028700"/>
                </a:cubicBezTo>
                <a:cubicBezTo>
                  <a:pt x="471488" y="1023938"/>
                  <a:pt x="486301" y="1020530"/>
                  <a:pt x="500063" y="1014413"/>
                </a:cubicBezTo>
                <a:cubicBezTo>
                  <a:pt x="529257" y="1001438"/>
                  <a:pt x="555764" y="982468"/>
                  <a:pt x="585788" y="971550"/>
                </a:cubicBezTo>
                <a:cubicBezTo>
                  <a:pt x="608610" y="963251"/>
                  <a:pt x="633797" y="963652"/>
                  <a:pt x="657225" y="957263"/>
                </a:cubicBezTo>
                <a:cubicBezTo>
                  <a:pt x="686284" y="949338"/>
                  <a:pt x="713414" y="934595"/>
                  <a:pt x="742950" y="928688"/>
                </a:cubicBezTo>
                <a:cubicBezTo>
                  <a:pt x="766763" y="923925"/>
                  <a:pt x="791038" y="921071"/>
                  <a:pt x="814388" y="914400"/>
                </a:cubicBezTo>
                <a:cubicBezTo>
                  <a:pt x="857830" y="901988"/>
                  <a:pt x="898409" y="878966"/>
                  <a:pt x="942975" y="871538"/>
                </a:cubicBezTo>
                <a:cubicBezTo>
                  <a:pt x="971550" y="866775"/>
                  <a:pt x="1000596" y="864276"/>
                  <a:pt x="1028700" y="857250"/>
                </a:cubicBezTo>
                <a:cubicBezTo>
                  <a:pt x="1057921" y="849945"/>
                  <a:pt x="1084714" y="833627"/>
                  <a:pt x="1114425" y="828675"/>
                </a:cubicBezTo>
                <a:lnTo>
                  <a:pt x="1200150" y="814388"/>
                </a:lnTo>
                <a:cubicBezTo>
                  <a:pt x="1223963" y="804863"/>
                  <a:pt x="1248649" y="797283"/>
                  <a:pt x="1271588" y="785813"/>
                </a:cubicBezTo>
                <a:cubicBezTo>
                  <a:pt x="1321159" y="761028"/>
                  <a:pt x="1392010" y="683760"/>
                  <a:pt x="1428750" y="671513"/>
                </a:cubicBezTo>
                <a:lnTo>
                  <a:pt x="1471613" y="657225"/>
                </a:lnTo>
                <a:cubicBezTo>
                  <a:pt x="1596843" y="531995"/>
                  <a:pt x="1437981" y="685253"/>
                  <a:pt x="1557338" y="585788"/>
                </a:cubicBezTo>
                <a:cubicBezTo>
                  <a:pt x="1572860" y="572853"/>
                  <a:pt x="1584678" y="555860"/>
                  <a:pt x="1600200" y="542925"/>
                </a:cubicBezTo>
                <a:cubicBezTo>
                  <a:pt x="1652339" y="499476"/>
                  <a:pt x="1639789" y="530806"/>
                  <a:pt x="1685925" y="471488"/>
                </a:cubicBezTo>
                <a:cubicBezTo>
                  <a:pt x="1685933" y="471478"/>
                  <a:pt x="1757359" y="364336"/>
                  <a:pt x="1771650" y="342900"/>
                </a:cubicBezTo>
                <a:cubicBezTo>
                  <a:pt x="1781175" y="328613"/>
                  <a:pt x="1794795" y="316328"/>
                  <a:pt x="1800225" y="300038"/>
                </a:cubicBezTo>
                <a:lnTo>
                  <a:pt x="1828800" y="214313"/>
                </a:lnTo>
                <a:cubicBezTo>
                  <a:pt x="1833563" y="200025"/>
                  <a:pt x="1840134" y="186218"/>
                  <a:pt x="1843088" y="171450"/>
                </a:cubicBezTo>
                <a:cubicBezTo>
                  <a:pt x="1847850" y="147638"/>
                  <a:pt x="1852107" y="123719"/>
                  <a:pt x="1857375" y="100013"/>
                </a:cubicBezTo>
                <a:cubicBezTo>
                  <a:pt x="1875128" y="20123"/>
                  <a:pt x="1871663" y="68960"/>
                  <a:pt x="1871663" y="0"/>
                </a:cubicBezTo>
              </a:path>
            </a:pathLst>
          </a:custGeom>
          <a:noFill/>
          <a:ln>
            <a:headEnd w="lg" len="med"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TextBox 45"/>
          <p:cNvSpPr txBox="1"/>
          <p:nvPr/>
        </p:nvSpPr>
        <p:spPr>
          <a:xfrm>
            <a:off x="1199888" y="6243638"/>
            <a:ext cx="13516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a2 == 1000</a:t>
            </a:r>
          </a:p>
        </p:txBody>
      </p:sp>
    </p:spTree>
    <p:extLst>
      <p:ext uri="{BB962C8B-B14F-4D97-AF65-F5344CB8AC3E}">
        <p14:creationId xmlns:p14="http://schemas.microsoft.com/office/powerpoint/2010/main" val="1556949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45" grpId="0" animBg="1"/>
      <p:bldP spid="46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example</a:t>
            </a:r>
          </a:p>
        </p:txBody>
      </p:sp>
      <p:sp>
        <p:nvSpPr>
          <p:cNvPr id="4" name="Rectangle 3"/>
          <p:cNvSpPr/>
          <p:nvPr/>
        </p:nvSpPr>
        <p:spPr>
          <a:xfrm>
            <a:off x="576512" y="1500058"/>
            <a:ext cx="4369561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#include &lt;</a:t>
            </a:r>
            <a:r>
              <a:rPr lang="en-US" dirty="0" err="1"/>
              <a:t>stdio.h</a:t>
            </a:r>
            <a:r>
              <a:rPr lang="en-US" dirty="0"/>
              <a:t>&gt;</a:t>
            </a:r>
          </a:p>
          <a:p>
            <a:endParaRPr lang="en-US" dirty="0"/>
          </a:p>
          <a:p>
            <a:r>
              <a:rPr lang="en-US" dirty="0" err="1"/>
              <a:t>int</a:t>
            </a:r>
            <a:r>
              <a:rPr lang="en-US" dirty="0"/>
              <a:t> size= 5; </a:t>
            </a:r>
          </a:p>
          <a:p>
            <a:endParaRPr lang="en-US" dirty="0"/>
          </a:p>
          <a:p>
            <a:r>
              <a:rPr lang="en-US" dirty="0"/>
              <a:t>void fun(</a:t>
            </a:r>
            <a:r>
              <a:rPr lang="en-US" dirty="0" err="1"/>
              <a:t>int</a:t>
            </a:r>
            <a:r>
              <a:rPr lang="en-US" dirty="0"/>
              <a:t>* b, </a:t>
            </a:r>
            <a:r>
              <a:rPr lang="en-US" dirty="0" err="1"/>
              <a:t>int</a:t>
            </a:r>
            <a:r>
              <a:rPr lang="en-US" dirty="0"/>
              <a:t> n) {        </a:t>
            </a:r>
          </a:p>
          <a:p>
            <a:r>
              <a:rPr lang="en-US" dirty="0"/>
              <a:t>    for (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= 0; </a:t>
            </a:r>
            <a:r>
              <a:rPr lang="en-US" dirty="0" err="1"/>
              <a:t>i</a:t>
            </a:r>
            <a:r>
              <a:rPr lang="en-US" dirty="0"/>
              <a:t> &lt; n; ++</a:t>
            </a:r>
            <a:r>
              <a:rPr lang="en-US" dirty="0" err="1"/>
              <a:t>i</a:t>
            </a:r>
            <a:r>
              <a:rPr lang="en-US" dirty="0"/>
              <a:t> ) {</a:t>
            </a:r>
          </a:p>
          <a:p>
            <a:r>
              <a:rPr lang="en-US" dirty="0"/>
              <a:t>      static </a:t>
            </a:r>
            <a:r>
              <a:rPr lang="en-US" dirty="0" err="1"/>
              <a:t>int</a:t>
            </a:r>
            <a:r>
              <a:rPr lang="en-US" dirty="0"/>
              <a:t> c= 0;  </a:t>
            </a:r>
          </a:p>
          <a:p>
            <a:r>
              <a:rPr lang="en-US" dirty="0"/>
              <a:t>      b[</a:t>
            </a:r>
            <a:r>
              <a:rPr lang="en-US" dirty="0" err="1"/>
              <a:t>i</a:t>
            </a:r>
            <a:r>
              <a:rPr lang="en-US" dirty="0"/>
              <a:t>] = ++c; </a:t>
            </a:r>
          </a:p>
          <a:p>
            <a:r>
              <a:rPr lang="en-US" dirty="0"/>
              <a:t>    }</a:t>
            </a:r>
          </a:p>
          <a:p>
            <a:r>
              <a:rPr lang="en-US" dirty="0"/>
              <a:t>}</a:t>
            </a:r>
          </a:p>
          <a:p>
            <a:endParaRPr lang="en-US" dirty="0"/>
          </a:p>
          <a:p>
            <a:r>
              <a:rPr lang="en-US" dirty="0" err="1"/>
              <a:t>int</a:t>
            </a:r>
            <a:r>
              <a:rPr lang="en-US" dirty="0"/>
              <a:t> main(){  </a:t>
            </a:r>
          </a:p>
          <a:p>
            <a:r>
              <a:rPr lang="en-US" dirty="0"/>
              <a:t>    </a:t>
            </a:r>
            <a:r>
              <a:rPr lang="en-US" dirty="0" err="1"/>
              <a:t>int</a:t>
            </a:r>
            <a:r>
              <a:rPr lang="en-US" dirty="0"/>
              <a:t>* a = (</a:t>
            </a:r>
            <a:r>
              <a:rPr lang="en-US" dirty="0" err="1"/>
              <a:t>int</a:t>
            </a:r>
            <a:r>
              <a:rPr lang="en-US" dirty="0"/>
              <a:t> *) </a:t>
            </a:r>
            <a:r>
              <a:rPr lang="en-US" dirty="0" err="1"/>
              <a:t>malloc</a:t>
            </a:r>
            <a:r>
              <a:rPr lang="en-US" dirty="0"/>
              <a:t>(</a:t>
            </a:r>
            <a:r>
              <a:rPr lang="en-US" dirty="0" err="1"/>
              <a:t>sizeof</a:t>
            </a:r>
            <a:r>
              <a:rPr lang="en-US" dirty="0"/>
              <a:t>(</a:t>
            </a:r>
            <a:r>
              <a:rPr lang="en-US" dirty="0" err="1"/>
              <a:t>int</a:t>
            </a:r>
            <a:r>
              <a:rPr lang="en-US" dirty="0"/>
              <a:t>) * size);</a:t>
            </a:r>
          </a:p>
          <a:p>
            <a:r>
              <a:rPr lang="en-US" dirty="0"/>
              <a:t>    fun(a, size);</a:t>
            </a:r>
          </a:p>
          <a:p>
            <a:r>
              <a:rPr lang="en-US" dirty="0"/>
              <a:t>    fun(a, size);</a:t>
            </a:r>
          </a:p>
          <a:p>
            <a:r>
              <a:rPr lang="en-US" dirty="0"/>
              <a:t>}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64270" y="294519"/>
            <a:ext cx="4983985" cy="3904761"/>
          </a:xfrm>
          <a:prstGeom prst="rect">
            <a:avLst/>
          </a:prstGeom>
        </p:spPr>
      </p:pic>
      <p:grpSp>
        <p:nvGrpSpPr>
          <p:cNvPr id="25" name="Group 24"/>
          <p:cNvGrpSpPr/>
          <p:nvPr/>
        </p:nvGrpSpPr>
        <p:grpSpPr>
          <a:xfrm>
            <a:off x="1357745" y="1100493"/>
            <a:ext cx="4369561" cy="3842593"/>
            <a:chOff x="1357745" y="1100493"/>
            <a:chExt cx="4369561" cy="3842593"/>
          </a:xfrm>
        </p:grpSpPr>
        <p:cxnSp>
          <p:nvCxnSpPr>
            <p:cNvPr id="7" name="Straight Arrow Connector 6"/>
            <p:cNvCxnSpPr/>
            <p:nvPr/>
          </p:nvCxnSpPr>
          <p:spPr>
            <a:xfrm>
              <a:off x="1357745" y="2246899"/>
              <a:ext cx="3865419" cy="149937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 flipV="1">
              <a:off x="1704109" y="1100493"/>
              <a:ext cx="3519055" cy="199542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 flipV="1">
              <a:off x="2563091" y="1100493"/>
              <a:ext cx="2777836" cy="1695909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/>
            <p:nvPr/>
          </p:nvCxnSpPr>
          <p:spPr>
            <a:xfrm>
              <a:off x="2272145" y="3273116"/>
              <a:ext cx="3061855" cy="22236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/>
            <p:nvPr/>
          </p:nvCxnSpPr>
          <p:spPr>
            <a:xfrm flipV="1">
              <a:off x="1357745" y="1100493"/>
              <a:ext cx="4184073" cy="384259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/>
            <p:nvPr/>
          </p:nvCxnSpPr>
          <p:spPr>
            <a:xfrm flipV="1">
              <a:off x="3409851" y="1706670"/>
              <a:ext cx="2317455" cy="312856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oup 7"/>
          <p:cNvGrpSpPr/>
          <p:nvPr/>
        </p:nvGrpSpPr>
        <p:grpSpPr>
          <a:xfrm>
            <a:off x="6984074" y="294519"/>
            <a:ext cx="1463924" cy="6199838"/>
            <a:chOff x="7258147" y="454485"/>
            <a:chExt cx="1463924" cy="6199838"/>
          </a:xfrm>
        </p:grpSpPr>
        <p:grpSp>
          <p:nvGrpSpPr>
            <p:cNvPr id="3" name="Group 2"/>
            <p:cNvGrpSpPr/>
            <p:nvPr/>
          </p:nvGrpSpPr>
          <p:grpSpPr>
            <a:xfrm>
              <a:off x="7258147" y="454485"/>
              <a:ext cx="1462035" cy="5645063"/>
              <a:chOff x="7240639" y="1150017"/>
              <a:chExt cx="1462035" cy="5645063"/>
            </a:xfrm>
          </p:grpSpPr>
          <p:sp>
            <p:nvSpPr>
              <p:cNvPr id="18" name="Rectangle 17"/>
              <p:cNvSpPr/>
              <p:nvPr/>
            </p:nvSpPr>
            <p:spPr>
              <a:xfrm rot="10800000" flipV="1">
                <a:off x="7251715" y="3984329"/>
                <a:ext cx="1450959" cy="556653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is-IS" dirty="0">
                    <a:solidFill>
                      <a:schemeClr val="tx1"/>
                    </a:solidFill>
                  </a:rPr>
                  <a:t>…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0" name="Rectangle 19"/>
              <p:cNvSpPr/>
              <p:nvPr/>
            </p:nvSpPr>
            <p:spPr>
              <a:xfrm rot="10800000" flipV="1">
                <a:off x="7251715" y="4555734"/>
                <a:ext cx="1450959" cy="556653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a[0]</a:t>
                </a:r>
              </a:p>
            </p:txBody>
          </p:sp>
          <p:sp>
            <p:nvSpPr>
              <p:cNvPr id="21" name="Rectangle 20"/>
              <p:cNvSpPr/>
              <p:nvPr/>
            </p:nvSpPr>
            <p:spPr>
              <a:xfrm rot="10800000" flipV="1">
                <a:off x="7251715" y="3412924"/>
                <a:ext cx="1450959" cy="556653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a</a:t>
                </a:r>
              </a:p>
            </p:txBody>
          </p:sp>
          <p:sp>
            <p:nvSpPr>
              <p:cNvPr id="23" name="Rectangle 22"/>
              <p:cNvSpPr/>
              <p:nvPr/>
            </p:nvSpPr>
            <p:spPr>
              <a:xfrm rot="10800000" flipV="1">
                <a:off x="7240639" y="5110374"/>
                <a:ext cx="1450959" cy="556653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a[1]</a:t>
                </a:r>
              </a:p>
            </p:txBody>
          </p:sp>
          <p:sp>
            <p:nvSpPr>
              <p:cNvPr id="24" name="Rectangle 23"/>
              <p:cNvSpPr/>
              <p:nvPr/>
            </p:nvSpPr>
            <p:spPr>
              <a:xfrm rot="10800000" flipV="1">
                <a:off x="7251715" y="5667027"/>
                <a:ext cx="1450959" cy="556653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a[2]</a:t>
                </a:r>
              </a:p>
            </p:txBody>
          </p:sp>
          <p:sp>
            <p:nvSpPr>
              <p:cNvPr id="32" name="Rectangle 31"/>
              <p:cNvSpPr/>
              <p:nvPr/>
            </p:nvSpPr>
            <p:spPr>
              <a:xfrm rot="10800000" flipV="1">
                <a:off x="7251715" y="6238427"/>
                <a:ext cx="1450959" cy="556653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>
                    <a:solidFill>
                      <a:schemeClr val="tx1"/>
                    </a:solidFill>
                  </a:rPr>
                  <a:t>a[3]</a:t>
                </a:r>
              </a:p>
            </p:txBody>
          </p:sp>
          <p:sp>
            <p:nvSpPr>
              <p:cNvPr id="43" name="Rectangle 42"/>
              <p:cNvSpPr/>
              <p:nvPr/>
            </p:nvSpPr>
            <p:spPr>
              <a:xfrm flipV="1">
                <a:off x="7251715" y="1721422"/>
                <a:ext cx="1450959" cy="556653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4" name="Rectangle 43"/>
              <p:cNvSpPr/>
              <p:nvPr/>
            </p:nvSpPr>
            <p:spPr>
              <a:xfrm rot="10800000" flipV="1">
                <a:off x="7251715" y="2292827"/>
                <a:ext cx="1450959" cy="556653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is-IS">
                    <a:solidFill>
                      <a:schemeClr val="tx1"/>
                    </a:solidFill>
                  </a:rPr>
                  <a:t>…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5" name="Rectangle 44"/>
              <p:cNvSpPr/>
              <p:nvPr/>
            </p:nvSpPr>
            <p:spPr>
              <a:xfrm flipV="1">
                <a:off x="7251715" y="1150017"/>
                <a:ext cx="1450959" cy="556653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6" name="Rectangle 45"/>
              <p:cNvSpPr/>
              <p:nvPr/>
            </p:nvSpPr>
            <p:spPr>
              <a:xfrm rot="10800000" flipV="1">
                <a:off x="7240639" y="2847467"/>
                <a:ext cx="1450959" cy="556653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is-IS" dirty="0">
                    <a:solidFill>
                      <a:schemeClr val="tx1"/>
                    </a:solidFill>
                  </a:rPr>
                  <a:t>…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6" name="TextBox 5"/>
            <p:cNvSpPr txBox="1"/>
            <p:nvPr/>
          </p:nvSpPr>
          <p:spPr>
            <a:xfrm>
              <a:off x="7697184" y="607728"/>
              <a:ext cx="59503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/>
                <a:t>size</a:t>
              </a: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7844660" y="1140438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/>
                <a:t>c</a:t>
              </a:r>
              <a:endParaRPr lang="en-US" dirty="0"/>
            </a:p>
          </p:txBody>
        </p:sp>
        <p:sp>
          <p:nvSpPr>
            <p:cNvPr id="48" name="Rectangle 47"/>
            <p:cNvSpPr/>
            <p:nvPr/>
          </p:nvSpPr>
          <p:spPr>
            <a:xfrm rot="10800000" flipV="1">
              <a:off x="7271112" y="6097670"/>
              <a:ext cx="1450959" cy="556653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a[4]</a:t>
              </a:r>
            </a:p>
          </p:txBody>
        </p:sp>
      </p:grpSp>
      <p:cxnSp>
        <p:nvCxnSpPr>
          <p:cNvPr id="27" name="Straight Arrow Connector 26"/>
          <p:cNvCxnSpPr/>
          <p:nvPr/>
        </p:nvCxnSpPr>
        <p:spPr>
          <a:xfrm flipV="1">
            <a:off x="2080949" y="992643"/>
            <a:ext cx="3096490" cy="17086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1007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Example (cont.)</a:t>
            </a:r>
          </a:p>
        </p:txBody>
      </p:sp>
      <p:sp>
        <p:nvSpPr>
          <p:cNvPr id="4" name="Rectangle 3"/>
          <p:cNvSpPr/>
          <p:nvPr/>
        </p:nvSpPr>
        <p:spPr>
          <a:xfrm>
            <a:off x="576512" y="1500058"/>
            <a:ext cx="7029633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#include &lt;</a:t>
            </a:r>
            <a:r>
              <a:rPr lang="en-US" dirty="0" err="1"/>
              <a:t>stdio.h</a:t>
            </a:r>
            <a:r>
              <a:rPr lang="en-US" dirty="0"/>
              <a:t>&gt;</a:t>
            </a:r>
          </a:p>
          <a:p>
            <a:endParaRPr lang="en-US" dirty="0"/>
          </a:p>
          <a:p>
            <a:r>
              <a:rPr lang="en-US" dirty="0" err="1"/>
              <a:t>int</a:t>
            </a:r>
            <a:r>
              <a:rPr lang="en-US" dirty="0"/>
              <a:t> size= 5; </a:t>
            </a:r>
          </a:p>
          <a:p>
            <a:endParaRPr lang="en-US" dirty="0"/>
          </a:p>
          <a:p>
            <a:r>
              <a:rPr lang="en-US" dirty="0"/>
              <a:t>void fun(</a:t>
            </a:r>
            <a:r>
              <a:rPr lang="en-US" dirty="0" err="1"/>
              <a:t>int</a:t>
            </a:r>
            <a:r>
              <a:rPr lang="en-US" dirty="0"/>
              <a:t>* b, </a:t>
            </a:r>
            <a:r>
              <a:rPr lang="en-US" dirty="0" err="1"/>
              <a:t>int</a:t>
            </a:r>
            <a:r>
              <a:rPr lang="en-US" dirty="0"/>
              <a:t> n) {        </a:t>
            </a:r>
          </a:p>
          <a:p>
            <a:r>
              <a:rPr lang="en-US" dirty="0"/>
              <a:t>    for (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= 0; </a:t>
            </a:r>
            <a:r>
              <a:rPr lang="en-US" dirty="0" err="1"/>
              <a:t>i</a:t>
            </a:r>
            <a:r>
              <a:rPr lang="en-US" dirty="0"/>
              <a:t> &lt; n; ++</a:t>
            </a:r>
            <a:r>
              <a:rPr lang="en-US" dirty="0" err="1"/>
              <a:t>i</a:t>
            </a:r>
            <a:r>
              <a:rPr lang="en-US" dirty="0"/>
              <a:t> ) {</a:t>
            </a:r>
          </a:p>
          <a:p>
            <a:r>
              <a:rPr lang="en-US" dirty="0"/>
              <a:t>      static </a:t>
            </a:r>
            <a:r>
              <a:rPr lang="en-US" dirty="0" err="1"/>
              <a:t>int</a:t>
            </a:r>
            <a:r>
              <a:rPr lang="en-US" dirty="0"/>
              <a:t> c= 0;  </a:t>
            </a:r>
          </a:p>
          <a:p>
            <a:r>
              <a:rPr lang="en-US" dirty="0"/>
              <a:t>      b[</a:t>
            </a:r>
            <a:r>
              <a:rPr lang="en-US" dirty="0" err="1"/>
              <a:t>i</a:t>
            </a:r>
            <a:r>
              <a:rPr lang="en-US" dirty="0"/>
              <a:t>] = ++c; </a:t>
            </a:r>
          </a:p>
          <a:p>
            <a:r>
              <a:rPr lang="en-US" dirty="0"/>
              <a:t>    }</a:t>
            </a:r>
          </a:p>
          <a:p>
            <a:r>
              <a:rPr lang="en-US" dirty="0"/>
              <a:t>}</a:t>
            </a:r>
          </a:p>
          <a:p>
            <a:endParaRPr lang="en-US" dirty="0"/>
          </a:p>
          <a:p>
            <a:r>
              <a:rPr lang="en-US" dirty="0" err="1"/>
              <a:t>int</a:t>
            </a:r>
            <a:r>
              <a:rPr lang="en-US" dirty="0"/>
              <a:t> main(){  </a:t>
            </a:r>
          </a:p>
          <a:p>
            <a:r>
              <a:rPr lang="en-US" dirty="0"/>
              <a:t>    </a:t>
            </a:r>
            <a:r>
              <a:rPr lang="en-US" dirty="0" err="1"/>
              <a:t>int</a:t>
            </a:r>
            <a:r>
              <a:rPr lang="en-US" dirty="0"/>
              <a:t>* a = (</a:t>
            </a:r>
            <a:r>
              <a:rPr lang="en-US" dirty="0" err="1"/>
              <a:t>int</a:t>
            </a:r>
            <a:r>
              <a:rPr lang="en-US" dirty="0"/>
              <a:t> *) </a:t>
            </a:r>
            <a:r>
              <a:rPr lang="en-US" dirty="0" err="1"/>
              <a:t>malloc</a:t>
            </a:r>
            <a:r>
              <a:rPr lang="en-US" dirty="0"/>
              <a:t>(</a:t>
            </a:r>
            <a:r>
              <a:rPr lang="en-US" dirty="0" err="1"/>
              <a:t>sizeof</a:t>
            </a:r>
            <a:r>
              <a:rPr lang="en-US" dirty="0"/>
              <a:t>(</a:t>
            </a:r>
            <a:r>
              <a:rPr lang="en-US" dirty="0" err="1"/>
              <a:t>int</a:t>
            </a:r>
            <a:r>
              <a:rPr lang="en-US" dirty="0"/>
              <a:t>) * size);</a:t>
            </a:r>
          </a:p>
          <a:p>
            <a:r>
              <a:rPr lang="en-US" dirty="0"/>
              <a:t>    fun(a, size);</a:t>
            </a:r>
          </a:p>
          <a:p>
            <a:r>
              <a:rPr lang="en-US" dirty="0"/>
              <a:t>    fun(a, size);</a:t>
            </a:r>
          </a:p>
          <a:p>
            <a:r>
              <a:rPr lang="en-US" dirty="0"/>
              <a:t>    free(a);    // REMEMBER TO FREE ALLOCATED MEMORY</a:t>
            </a:r>
          </a:p>
          <a:p>
            <a:r>
              <a:rPr lang="en-US" dirty="0"/>
              <a:t>}</a:t>
            </a:r>
          </a:p>
        </p:txBody>
      </p:sp>
      <p:grpSp>
        <p:nvGrpSpPr>
          <p:cNvPr id="31" name="Group 30"/>
          <p:cNvGrpSpPr/>
          <p:nvPr/>
        </p:nvGrpSpPr>
        <p:grpSpPr>
          <a:xfrm>
            <a:off x="2982966" y="3579177"/>
            <a:ext cx="5930481" cy="795535"/>
            <a:chOff x="2081162" y="5650238"/>
            <a:chExt cx="5930481" cy="795535"/>
          </a:xfrm>
        </p:grpSpPr>
        <p:sp>
          <p:nvSpPr>
            <p:cNvPr id="26" name="Rectangle 25"/>
            <p:cNvSpPr/>
            <p:nvPr/>
          </p:nvSpPr>
          <p:spPr>
            <a:xfrm>
              <a:off x="4465593" y="5650238"/>
              <a:ext cx="1186173" cy="79553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a[2]</a:t>
              </a:r>
            </a:p>
            <a:p>
              <a:pPr algn="ctr"/>
              <a:r>
                <a:rPr lang="en-US" dirty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5651766" y="5650238"/>
              <a:ext cx="1186173" cy="79553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a[3]</a:t>
              </a:r>
            </a:p>
            <a:p>
              <a:pPr algn="ctr"/>
              <a:r>
                <a:rPr lang="en-US" dirty="0">
                  <a:solidFill>
                    <a:schemeClr val="tx1"/>
                  </a:solidFill>
                </a:rPr>
                <a:t>4</a:t>
              </a: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3279420" y="5650238"/>
              <a:ext cx="1186173" cy="79553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a[1]</a:t>
              </a:r>
            </a:p>
            <a:p>
              <a:pPr algn="ctr"/>
              <a:r>
                <a:rPr lang="en-US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6825470" y="5650238"/>
              <a:ext cx="1186173" cy="79553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a[4]</a:t>
              </a:r>
            </a:p>
            <a:p>
              <a:pPr algn="ctr"/>
              <a:r>
                <a:rPr lang="en-US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2081162" y="5650238"/>
              <a:ext cx="1186173" cy="79553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a[0]</a:t>
              </a:r>
            </a:p>
            <a:p>
              <a:pPr algn="ctr"/>
              <a:r>
                <a:rPr lang="en-US" dirty="0">
                  <a:solidFill>
                    <a:schemeClr val="tx1"/>
                  </a:solidFill>
                </a:rPr>
                <a:t>1</a:t>
              </a: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2960240" y="3579398"/>
            <a:ext cx="5930481" cy="795535"/>
            <a:chOff x="2081162" y="5650238"/>
            <a:chExt cx="5930481" cy="795535"/>
          </a:xfrm>
        </p:grpSpPr>
        <p:sp>
          <p:nvSpPr>
            <p:cNvPr id="20" name="Rectangle 19"/>
            <p:cNvSpPr/>
            <p:nvPr/>
          </p:nvSpPr>
          <p:spPr>
            <a:xfrm>
              <a:off x="4465593" y="5650238"/>
              <a:ext cx="1186173" cy="79553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a[2]</a:t>
              </a:r>
            </a:p>
            <a:p>
              <a:pPr algn="ctr"/>
              <a:r>
                <a:rPr lang="en-US" dirty="0">
                  <a:solidFill>
                    <a:schemeClr val="tx1"/>
                  </a:solidFill>
                </a:rPr>
                <a:t>8</a:t>
              </a: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5651766" y="5650238"/>
              <a:ext cx="1186173" cy="79553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a[3]</a:t>
              </a:r>
            </a:p>
            <a:p>
              <a:pPr algn="ctr"/>
              <a:r>
                <a:rPr lang="en-US" dirty="0">
                  <a:solidFill>
                    <a:schemeClr val="tx1"/>
                  </a:solidFill>
                </a:rPr>
                <a:t>9</a:t>
              </a: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3279420" y="5650238"/>
              <a:ext cx="1186173" cy="79553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a[1]</a:t>
              </a:r>
            </a:p>
            <a:p>
              <a:pPr algn="ctr"/>
              <a:r>
                <a:rPr lang="en-US" dirty="0">
                  <a:solidFill>
                    <a:schemeClr val="tx1"/>
                  </a:solidFill>
                </a:rPr>
                <a:t>7</a:t>
              </a: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6825470" y="5650238"/>
              <a:ext cx="1186173" cy="79553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a[4]</a:t>
              </a:r>
            </a:p>
            <a:p>
              <a:pPr algn="ctr"/>
              <a:r>
                <a:rPr lang="en-US" dirty="0">
                  <a:solidFill>
                    <a:schemeClr val="tx1"/>
                  </a:solidFill>
                </a:rPr>
                <a:t>10</a:t>
              </a:r>
            </a:p>
          </p:txBody>
        </p:sp>
        <p:sp>
          <p:nvSpPr>
            <p:cNvPr id="32" name="Rectangle 31"/>
            <p:cNvSpPr/>
            <p:nvPr/>
          </p:nvSpPr>
          <p:spPr>
            <a:xfrm>
              <a:off x="2081162" y="5650238"/>
              <a:ext cx="1186173" cy="79553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a[0]</a:t>
              </a:r>
            </a:p>
            <a:p>
              <a:pPr algn="ctr"/>
              <a:r>
                <a:rPr lang="en-US" dirty="0">
                  <a:solidFill>
                    <a:schemeClr val="tx1"/>
                  </a:solidFill>
                </a:rPr>
                <a:t>6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58819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77949" y="3113581"/>
            <a:ext cx="72430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rgbClr val="FF0000"/>
                </a:solidFill>
              </a:rPr>
              <a:t>STACK AND FUNCTIONS</a:t>
            </a:r>
          </a:p>
        </p:txBody>
      </p:sp>
    </p:spTree>
    <p:extLst>
      <p:ext uri="{BB962C8B-B14F-4D97-AF65-F5344CB8AC3E}">
        <p14:creationId xmlns:p14="http://schemas.microsoft.com/office/powerpoint/2010/main" val="120966490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call stack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computer science, a </a:t>
            </a:r>
            <a:r>
              <a:rPr lang="en-US" b="1" dirty="0"/>
              <a:t>call stack</a:t>
            </a:r>
            <a:r>
              <a:rPr lang="en-US" dirty="0"/>
              <a:t> is a stack data structure that stores information about the active subroutines of a computer program.</a:t>
            </a:r>
          </a:p>
          <a:p>
            <a:r>
              <a:rPr lang="en-US" dirty="0"/>
              <a:t>This kind of stack is also known as an execution stack, program stack, control stack, run-time stack, or machine stack, and is often shortened to just "the stack".</a:t>
            </a:r>
          </a:p>
          <a:p>
            <a:r>
              <a:rPr lang="en-US" dirty="0"/>
              <a:t>Since the call stack is organized as a stack.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63A42F1-4B76-E142-A3AD-24DECCF4C716}"/>
              </a:ext>
            </a:extLst>
          </p:cNvPr>
          <p:cNvSpPr txBox="1"/>
          <p:nvPr/>
        </p:nvSpPr>
        <p:spPr>
          <a:xfrm>
            <a:off x="6683188" y="675042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907591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Definition and declaration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Defining something means providing all of the necessary information to create that thing in its entirety. </a:t>
            </a:r>
          </a:p>
          <a:p>
            <a:pPr lvl="1"/>
            <a:r>
              <a:rPr lang="en-US" b="1" dirty="0"/>
              <a:t>Defining a function means providing a function body; </a:t>
            </a:r>
          </a:p>
          <a:p>
            <a:pPr lvl="1"/>
            <a:r>
              <a:rPr lang="en-US" b="1" dirty="0"/>
              <a:t>Defining a variable means allocating memory for it.</a:t>
            </a:r>
          </a:p>
          <a:p>
            <a:pPr lvl="1"/>
            <a:endParaRPr lang="en-US" sz="800" dirty="0"/>
          </a:p>
          <a:p>
            <a:r>
              <a:rPr lang="en-US" dirty="0"/>
              <a:t>Definitions are also declarations</a:t>
            </a:r>
          </a:p>
          <a:p>
            <a:pPr lvl="1"/>
            <a:r>
              <a:rPr lang="en-US" dirty="0"/>
              <a:t>Not only for functions but also for variables</a:t>
            </a:r>
          </a:p>
          <a:p>
            <a:pPr lvl="1"/>
            <a:endParaRPr lang="en-US" dirty="0"/>
          </a:p>
          <a:p>
            <a:r>
              <a:rPr lang="en-US" dirty="0"/>
              <a:t>Most of the time, when you declare a variable, you are also providing the definition. What does it mean to define a variable, exactly? It means you are telling the compiler where to create the storage for that variable.</a:t>
            </a:r>
          </a:p>
        </p:txBody>
      </p:sp>
    </p:spTree>
    <p:extLst>
      <p:ext uri="{BB962C8B-B14F-4D97-AF65-F5344CB8AC3E}">
        <p14:creationId xmlns:p14="http://schemas.microsoft.com/office/powerpoint/2010/main" val="134392939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stack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computer science, a stack is an abstract data type that serves as a collection of elements, with two principal operations: </a:t>
            </a:r>
            <a:r>
              <a:rPr lang="en-US" b="1" dirty="0"/>
              <a:t>push</a:t>
            </a:r>
            <a:r>
              <a:rPr lang="en-US" dirty="0"/>
              <a:t>, which adds an element to the collection, and </a:t>
            </a:r>
            <a:r>
              <a:rPr lang="en-US" b="1" dirty="0"/>
              <a:t>pop</a:t>
            </a:r>
            <a:r>
              <a:rPr lang="en-US" dirty="0"/>
              <a:t>, which removes the most recently added element that was not yet removed. </a:t>
            </a:r>
          </a:p>
          <a:p>
            <a:r>
              <a:rPr lang="en-US" dirty="0"/>
              <a:t>The order in which elements come off a stack gives rise to its alternative name, </a:t>
            </a:r>
            <a:r>
              <a:rPr lang="en-US" b="1" dirty="0"/>
              <a:t>LIFO</a:t>
            </a:r>
            <a:r>
              <a:rPr lang="en-US" dirty="0"/>
              <a:t> (for last in, first out).</a:t>
            </a:r>
          </a:p>
        </p:txBody>
      </p:sp>
      <p:sp>
        <p:nvSpPr>
          <p:cNvPr id="5" name="Rectangle 4"/>
          <p:cNvSpPr/>
          <p:nvPr/>
        </p:nvSpPr>
        <p:spPr>
          <a:xfrm>
            <a:off x="3304802" y="5846618"/>
            <a:ext cx="1395498" cy="52148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276109" y="5084618"/>
            <a:ext cx="684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push</a:t>
            </a:r>
          </a:p>
        </p:txBody>
      </p:sp>
      <p:sp>
        <p:nvSpPr>
          <p:cNvPr id="7" name="Rectangle 6"/>
          <p:cNvSpPr/>
          <p:nvPr/>
        </p:nvSpPr>
        <p:spPr>
          <a:xfrm>
            <a:off x="3304802" y="5325134"/>
            <a:ext cx="1395498" cy="52148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276109" y="5084618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pop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247462" y="5084618"/>
            <a:ext cx="6848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push</a:t>
            </a:r>
          </a:p>
        </p:txBody>
      </p:sp>
      <p:sp>
        <p:nvSpPr>
          <p:cNvPr id="10" name="Rectangle 9"/>
          <p:cNvSpPr/>
          <p:nvPr/>
        </p:nvSpPr>
        <p:spPr>
          <a:xfrm>
            <a:off x="3302514" y="5325134"/>
            <a:ext cx="1395498" cy="52148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316838" y="4803650"/>
            <a:ext cx="1395498" cy="52148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2004214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25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4" dur="25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6" grpId="1"/>
      <p:bldP spid="6" grpId="2"/>
      <p:bldP spid="7" grpId="0" animBg="1"/>
      <p:bldP spid="7" grpId="1" animBg="1"/>
      <p:bldP spid="8" grpId="0"/>
      <p:bldP spid="8" grpId="1"/>
      <p:bldP spid="9" grpId="0"/>
      <p:bldP spid="9" grpId="1"/>
      <p:bldP spid="10" grpId="0" animBg="1"/>
      <p:bldP spid="11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Call to functions and stack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94509" y="997527"/>
            <a:ext cx="2056973" cy="535531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include&lt;</a:t>
            </a:r>
            <a:r>
              <a:rPr lang="en-US" dirty="0" err="1"/>
              <a:t>stdio.h</a:t>
            </a:r>
            <a:r>
              <a:rPr lang="en-US" dirty="0"/>
              <a:t>&gt;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void f2() {</a:t>
            </a:r>
          </a:p>
          <a:p>
            <a:r>
              <a:rPr lang="en-US" dirty="0"/>
              <a:t>  </a:t>
            </a:r>
            <a:r>
              <a:rPr lang="en-US" dirty="0" err="1"/>
              <a:t>int</a:t>
            </a:r>
            <a:r>
              <a:rPr lang="en-US" dirty="0"/>
              <a:t> c;</a:t>
            </a:r>
          </a:p>
          <a:p>
            <a:r>
              <a:rPr lang="en-US" dirty="0"/>
              <a:t>  puts(“bye f2”);</a:t>
            </a:r>
          </a:p>
          <a:p>
            <a:r>
              <a:rPr lang="en-US" dirty="0"/>
              <a:t>}</a:t>
            </a:r>
          </a:p>
          <a:p>
            <a:endParaRPr lang="en-US" dirty="0"/>
          </a:p>
          <a:p>
            <a:r>
              <a:rPr lang="en-US" dirty="0"/>
              <a:t>void f1() {</a:t>
            </a:r>
          </a:p>
          <a:p>
            <a:r>
              <a:rPr lang="en-US" dirty="0"/>
              <a:t>  </a:t>
            </a:r>
            <a:r>
              <a:rPr lang="en-US" dirty="0" err="1"/>
              <a:t>int</a:t>
            </a:r>
            <a:r>
              <a:rPr lang="en-US" dirty="0"/>
              <a:t> b= 0;</a:t>
            </a:r>
          </a:p>
          <a:p>
            <a:r>
              <a:rPr lang="en-US" dirty="0"/>
              <a:t>  f2();</a:t>
            </a:r>
          </a:p>
          <a:p>
            <a:r>
              <a:rPr lang="en-US" dirty="0"/>
              <a:t>  puts(“bye f1”);</a:t>
            </a:r>
          </a:p>
          <a:p>
            <a:r>
              <a:rPr lang="en-US" dirty="0"/>
              <a:t>}</a:t>
            </a:r>
          </a:p>
          <a:p>
            <a:endParaRPr lang="en-US" dirty="0"/>
          </a:p>
          <a:p>
            <a:r>
              <a:rPr lang="en-US" dirty="0" err="1"/>
              <a:t>int</a:t>
            </a:r>
            <a:r>
              <a:rPr lang="en-US" dirty="0"/>
              <a:t> main() {</a:t>
            </a:r>
          </a:p>
          <a:p>
            <a:r>
              <a:rPr lang="en-US" dirty="0"/>
              <a:t>  </a:t>
            </a:r>
            <a:r>
              <a:rPr lang="en-US" dirty="0" err="1"/>
              <a:t>int</a:t>
            </a:r>
            <a:r>
              <a:rPr lang="en-US" dirty="0"/>
              <a:t> a= 0;</a:t>
            </a:r>
          </a:p>
          <a:p>
            <a:r>
              <a:rPr lang="en-US" dirty="0"/>
              <a:t>  f1();</a:t>
            </a:r>
          </a:p>
          <a:p>
            <a:r>
              <a:rPr lang="en-US" dirty="0"/>
              <a:t>  puts(“bye main”);</a:t>
            </a:r>
          </a:p>
          <a:p>
            <a:r>
              <a:rPr lang="en-US" dirty="0"/>
              <a:t>}</a:t>
            </a:r>
          </a:p>
        </p:txBody>
      </p:sp>
      <p:sp>
        <p:nvSpPr>
          <p:cNvPr id="5" name="Rectangle 4"/>
          <p:cNvSpPr/>
          <p:nvPr/>
        </p:nvSpPr>
        <p:spPr>
          <a:xfrm>
            <a:off x="5951020" y="4916434"/>
            <a:ext cx="1395498" cy="83740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6" name="Rectangle 5"/>
          <p:cNvSpPr/>
          <p:nvPr/>
        </p:nvSpPr>
        <p:spPr>
          <a:xfrm>
            <a:off x="5951020" y="4079029"/>
            <a:ext cx="1395498" cy="83740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7" name="Rectangle 6"/>
          <p:cNvSpPr/>
          <p:nvPr/>
        </p:nvSpPr>
        <p:spPr>
          <a:xfrm>
            <a:off x="5951020" y="3241624"/>
            <a:ext cx="1395498" cy="83740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c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457200" y="3463629"/>
            <a:ext cx="762000" cy="2202872"/>
          </a:xfrm>
          <a:custGeom>
            <a:avLst/>
            <a:gdLst>
              <a:gd name="connsiteX0" fmla="*/ 734291 w 734291"/>
              <a:gd name="connsiteY0" fmla="*/ 1828800 h 1842963"/>
              <a:gd name="connsiteX1" fmla="*/ 665018 w 734291"/>
              <a:gd name="connsiteY1" fmla="*/ 1842654 h 1842963"/>
              <a:gd name="connsiteX2" fmla="*/ 595745 w 734291"/>
              <a:gd name="connsiteY2" fmla="*/ 1814945 h 1842963"/>
              <a:gd name="connsiteX3" fmla="*/ 498764 w 734291"/>
              <a:gd name="connsiteY3" fmla="*/ 1759527 h 1842963"/>
              <a:gd name="connsiteX4" fmla="*/ 374073 w 734291"/>
              <a:gd name="connsiteY4" fmla="*/ 1662545 h 1842963"/>
              <a:gd name="connsiteX5" fmla="*/ 249382 w 734291"/>
              <a:gd name="connsiteY5" fmla="*/ 1551709 h 1842963"/>
              <a:gd name="connsiteX6" fmla="*/ 180109 w 734291"/>
              <a:gd name="connsiteY6" fmla="*/ 1454727 h 1842963"/>
              <a:gd name="connsiteX7" fmla="*/ 110836 w 734291"/>
              <a:gd name="connsiteY7" fmla="*/ 1371600 h 1842963"/>
              <a:gd name="connsiteX8" fmla="*/ 69273 w 734291"/>
              <a:gd name="connsiteY8" fmla="*/ 1288472 h 1842963"/>
              <a:gd name="connsiteX9" fmla="*/ 55418 w 734291"/>
              <a:gd name="connsiteY9" fmla="*/ 1233054 h 1842963"/>
              <a:gd name="connsiteX10" fmla="*/ 27709 w 734291"/>
              <a:gd name="connsiteY10" fmla="*/ 1136072 h 1842963"/>
              <a:gd name="connsiteX11" fmla="*/ 0 w 734291"/>
              <a:gd name="connsiteY11" fmla="*/ 928254 h 1842963"/>
              <a:gd name="connsiteX12" fmla="*/ 13855 w 734291"/>
              <a:gd name="connsiteY12" fmla="*/ 568036 h 1842963"/>
              <a:gd name="connsiteX13" fmla="*/ 69273 w 734291"/>
              <a:gd name="connsiteY13" fmla="*/ 471054 h 1842963"/>
              <a:gd name="connsiteX14" fmla="*/ 180109 w 734291"/>
              <a:gd name="connsiteY14" fmla="*/ 318654 h 1842963"/>
              <a:gd name="connsiteX15" fmla="*/ 221673 w 734291"/>
              <a:gd name="connsiteY15" fmla="*/ 290945 h 1842963"/>
              <a:gd name="connsiteX16" fmla="*/ 277091 w 734291"/>
              <a:gd name="connsiteY16" fmla="*/ 249381 h 1842963"/>
              <a:gd name="connsiteX17" fmla="*/ 318655 w 734291"/>
              <a:gd name="connsiteY17" fmla="*/ 207818 h 1842963"/>
              <a:gd name="connsiteX18" fmla="*/ 443345 w 734291"/>
              <a:gd name="connsiteY18" fmla="*/ 138545 h 1842963"/>
              <a:gd name="connsiteX19" fmla="*/ 471055 w 734291"/>
              <a:gd name="connsiteY19" fmla="*/ 110836 h 1842963"/>
              <a:gd name="connsiteX20" fmla="*/ 568036 w 734291"/>
              <a:gd name="connsiteY20" fmla="*/ 69272 h 1842963"/>
              <a:gd name="connsiteX21" fmla="*/ 623455 w 734291"/>
              <a:gd name="connsiteY21" fmla="*/ 27709 h 1842963"/>
              <a:gd name="connsiteX22" fmla="*/ 665018 w 734291"/>
              <a:gd name="connsiteY22" fmla="*/ 0 h 18429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734291" h="1842963">
                <a:moveTo>
                  <a:pt x="734291" y="1828800"/>
                </a:moveTo>
                <a:cubicBezTo>
                  <a:pt x="711200" y="1833418"/>
                  <a:pt x="688449" y="1844997"/>
                  <a:pt x="665018" y="1842654"/>
                </a:cubicBezTo>
                <a:cubicBezTo>
                  <a:pt x="640272" y="1840179"/>
                  <a:pt x="618471" y="1825046"/>
                  <a:pt x="595745" y="1814945"/>
                </a:cubicBezTo>
                <a:cubicBezTo>
                  <a:pt x="558090" y="1798209"/>
                  <a:pt x="531184" y="1783842"/>
                  <a:pt x="498764" y="1759527"/>
                </a:cubicBezTo>
                <a:cubicBezTo>
                  <a:pt x="456640" y="1727934"/>
                  <a:pt x="411306" y="1699778"/>
                  <a:pt x="374073" y="1662545"/>
                </a:cubicBezTo>
                <a:cubicBezTo>
                  <a:pt x="307004" y="1595476"/>
                  <a:pt x="347561" y="1633524"/>
                  <a:pt x="249382" y="1551709"/>
                </a:cubicBezTo>
                <a:cubicBezTo>
                  <a:pt x="198109" y="1449162"/>
                  <a:pt x="250319" y="1538980"/>
                  <a:pt x="180109" y="1454727"/>
                </a:cubicBezTo>
                <a:cubicBezTo>
                  <a:pt x="83672" y="1339002"/>
                  <a:pt x="232257" y="1493018"/>
                  <a:pt x="110836" y="1371600"/>
                </a:cubicBezTo>
                <a:cubicBezTo>
                  <a:pt x="52469" y="1196490"/>
                  <a:pt x="149832" y="1476443"/>
                  <a:pt x="69273" y="1288472"/>
                </a:cubicBezTo>
                <a:cubicBezTo>
                  <a:pt x="61772" y="1270970"/>
                  <a:pt x="60649" y="1251363"/>
                  <a:pt x="55418" y="1233054"/>
                </a:cubicBezTo>
                <a:cubicBezTo>
                  <a:pt x="40582" y="1181128"/>
                  <a:pt x="38535" y="1195616"/>
                  <a:pt x="27709" y="1136072"/>
                </a:cubicBezTo>
                <a:cubicBezTo>
                  <a:pt x="20064" y="1094023"/>
                  <a:pt x="4823" y="966834"/>
                  <a:pt x="0" y="928254"/>
                </a:cubicBezTo>
                <a:cubicBezTo>
                  <a:pt x="4618" y="808181"/>
                  <a:pt x="5588" y="687913"/>
                  <a:pt x="13855" y="568036"/>
                </a:cubicBezTo>
                <a:cubicBezTo>
                  <a:pt x="16630" y="527792"/>
                  <a:pt x="48008" y="501432"/>
                  <a:pt x="69273" y="471054"/>
                </a:cubicBezTo>
                <a:cubicBezTo>
                  <a:pt x="102990" y="422887"/>
                  <a:pt x="137722" y="361041"/>
                  <a:pt x="180109" y="318654"/>
                </a:cubicBezTo>
                <a:cubicBezTo>
                  <a:pt x="191883" y="306880"/>
                  <a:pt x="208123" y="300623"/>
                  <a:pt x="221673" y="290945"/>
                </a:cubicBezTo>
                <a:cubicBezTo>
                  <a:pt x="240463" y="277524"/>
                  <a:pt x="259559" y="264408"/>
                  <a:pt x="277091" y="249381"/>
                </a:cubicBezTo>
                <a:cubicBezTo>
                  <a:pt x="291967" y="236630"/>
                  <a:pt x="303189" y="219847"/>
                  <a:pt x="318655" y="207818"/>
                </a:cubicBezTo>
                <a:cubicBezTo>
                  <a:pt x="390114" y="152239"/>
                  <a:pt x="380634" y="159450"/>
                  <a:pt x="443345" y="138545"/>
                </a:cubicBezTo>
                <a:cubicBezTo>
                  <a:pt x="452582" y="129309"/>
                  <a:pt x="460186" y="118082"/>
                  <a:pt x="471055" y="110836"/>
                </a:cubicBezTo>
                <a:cubicBezTo>
                  <a:pt x="505294" y="88010"/>
                  <a:pt x="531092" y="81587"/>
                  <a:pt x="568036" y="69272"/>
                </a:cubicBezTo>
                <a:cubicBezTo>
                  <a:pt x="586509" y="55418"/>
                  <a:pt x="604665" y="41130"/>
                  <a:pt x="623455" y="27709"/>
                </a:cubicBezTo>
                <a:cubicBezTo>
                  <a:pt x="637004" y="18031"/>
                  <a:pt x="665018" y="0"/>
                  <a:pt x="665018" y="0"/>
                </a:cubicBezTo>
              </a:path>
            </a:pathLst>
          </a:custGeom>
          <a:noFill/>
          <a:ln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466102" y="2050473"/>
            <a:ext cx="628407" cy="1911917"/>
          </a:xfrm>
          <a:custGeom>
            <a:avLst/>
            <a:gdLst>
              <a:gd name="connsiteX0" fmla="*/ 614553 w 628407"/>
              <a:gd name="connsiteY0" fmla="*/ 1828800 h 1828800"/>
              <a:gd name="connsiteX1" fmla="*/ 420589 w 628407"/>
              <a:gd name="connsiteY1" fmla="*/ 1731818 h 1828800"/>
              <a:gd name="connsiteX2" fmla="*/ 282043 w 628407"/>
              <a:gd name="connsiteY2" fmla="*/ 1607127 h 1828800"/>
              <a:gd name="connsiteX3" fmla="*/ 240480 w 628407"/>
              <a:gd name="connsiteY3" fmla="*/ 1565564 h 1828800"/>
              <a:gd name="connsiteX4" fmla="*/ 171207 w 628407"/>
              <a:gd name="connsiteY4" fmla="*/ 1468582 h 1828800"/>
              <a:gd name="connsiteX5" fmla="*/ 101934 w 628407"/>
              <a:gd name="connsiteY5" fmla="*/ 1371600 h 1828800"/>
              <a:gd name="connsiteX6" fmla="*/ 74225 w 628407"/>
              <a:gd name="connsiteY6" fmla="*/ 1302327 h 1828800"/>
              <a:gd name="connsiteX7" fmla="*/ 46516 w 628407"/>
              <a:gd name="connsiteY7" fmla="*/ 1163782 h 1828800"/>
              <a:gd name="connsiteX8" fmla="*/ 18807 w 628407"/>
              <a:gd name="connsiteY8" fmla="*/ 1052946 h 1828800"/>
              <a:gd name="connsiteX9" fmla="*/ 4953 w 628407"/>
              <a:gd name="connsiteY9" fmla="*/ 886691 h 1828800"/>
              <a:gd name="connsiteX10" fmla="*/ 240480 w 628407"/>
              <a:gd name="connsiteY10" fmla="*/ 277091 h 1828800"/>
              <a:gd name="connsiteX11" fmla="*/ 365171 w 628407"/>
              <a:gd name="connsiteY11" fmla="*/ 193964 h 1828800"/>
              <a:gd name="connsiteX12" fmla="*/ 406734 w 628407"/>
              <a:gd name="connsiteY12" fmla="*/ 152400 h 1828800"/>
              <a:gd name="connsiteX13" fmla="*/ 489862 w 628407"/>
              <a:gd name="connsiteY13" fmla="*/ 96982 h 1828800"/>
              <a:gd name="connsiteX14" fmla="*/ 531425 w 628407"/>
              <a:gd name="connsiteY14" fmla="*/ 69273 h 1828800"/>
              <a:gd name="connsiteX15" fmla="*/ 572989 w 628407"/>
              <a:gd name="connsiteY15" fmla="*/ 27709 h 1828800"/>
              <a:gd name="connsiteX16" fmla="*/ 628407 w 628407"/>
              <a:gd name="connsiteY16" fmla="*/ 0 h 182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28407" h="1828800">
                <a:moveTo>
                  <a:pt x="614553" y="1828800"/>
                </a:moveTo>
                <a:cubicBezTo>
                  <a:pt x="472354" y="1805101"/>
                  <a:pt x="576121" y="1835505"/>
                  <a:pt x="420589" y="1731818"/>
                </a:cubicBezTo>
                <a:cubicBezTo>
                  <a:pt x="340985" y="1678750"/>
                  <a:pt x="390799" y="1715883"/>
                  <a:pt x="282043" y="1607127"/>
                </a:cubicBezTo>
                <a:cubicBezTo>
                  <a:pt x="268189" y="1593273"/>
                  <a:pt x="252236" y="1581238"/>
                  <a:pt x="240480" y="1565564"/>
                </a:cubicBezTo>
                <a:cubicBezTo>
                  <a:pt x="104643" y="1384450"/>
                  <a:pt x="272501" y="1610394"/>
                  <a:pt x="171207" y="1468582"/>
                </a:cubicBezTo>
                <a:cubicBezTo>
                  <a:pt x="160744" y="1453934"/>
                  <a:pt x="112820" y="1393371"/>
                  <a:pt x="101934" y="1371600"/>
                </a:cubicBezTo>
                <a:cubicBezTo>
                  <a:pt x="90812" y="1349356"/>
                  <a:pt x="83461" y="1325418"/>
                  <a:pt x="74225" y="1302327"/>
                </a:cubicBezTo>
                <a:cubicBezTo>
                  <a:pt x="64989" y="1256145"/>
                  <a:pt x="57939" y="1209472"/>
                  <a:pt x="46516" y="1163782"/>
                </a:cubicBezTo>
                <a:lnTo>
                  <a:pt x="18807" y="1052946"/>
                </a:lnTo>
                <a:cubicBezTo>
                  <a:pt x="14189" y="997528"/>
                  <a:pt x="-10324" y="940162"/>
                  <a:pt x="4953" y="886691"/>
                </a:cubicBezTo>
                <a:cubicBezTo>
                  <a:pt x="64798" y="677233"/>
                  <a:pt x="139979" y="470362"/>
                  <a:pt x="240480" y="277091"/>
                </a:cubicBezTo>
                <a:cubicBezTo>
                  <a:pt x="263526" y="232772"/>
                  <a:pt x="329849" y="229287"/>
                  <a:pt x="365171" y="193964"/>
                </a:cubicBezTo>
                <a:cubicBezTo>
                  <a:pt x="379025" y="180109"/>
                  <a:pt x="391268" y="164429"/>
                  <a:pt x="406734" y="152400"/>
                </a:cubicBezTo>
                <a:cubicBezTo>
                  <a:pt x="433021" y="131954"/>
                  <a:pt x="462153" y="115455"/>
                  <a:pt x="489862" y="96982"/>
                </a:cubicBezTo>
                <a:cubicBezTo>
                  <a:pt x="503716" y="87746"/>
                  <a:pt x="519651" y="81047"/>
                  <a:pt x="531425" y="69273"/>
                </a:cubicBezTo>
                <a:cubicBezTo>
                  <a:pt x="545280" y="55418"/>
                  <a:pt x="556686" y="38577"/>
                  <a:pt x="572989" y="27709"/>
                </a:cubicBezTo>
                <a:cubicBezTo>
                  <a:pt x="668499" y="-35963"/>
                  <a:pt x="582873" y="45538"/>
                  <a:pt x="628407" y="0"/>
                </a:cubicBezTo>
              </a:path>
            </a:pathLst>
          </a:custGeom>
          <a:noFill/>
          <a:ln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126182" y="997527"/>
            <a:ext cx="8130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bye f2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141744" y="1252656"/>
            <a:ext cx="8130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bye f1</a:t>
            </a:r>
            <a:endParaRPr lang="en-US" dirty="0"/>
          </a:p>
        </p:txBody>
      </p:sp>
      <p:sp>
        <p:nvSpPr>
          <p:cNvPr id="16" name="Freeform 15"/>
          <p:cNvSpPr/>
          <p:nvPr/>
        </p:nvSpPr>
        <p:spPr>
          <a:xfrm>
            <a:off x="1524000" y="2867891"/>
            <a:ext cx="1339259" cy="1165376"/>
          </a:xfrm>
          <a:custGeom>
            <a:avLst/>
            <a:gdLst>
              <a:gd name="connsiteX0" fmla="*/ 0 w 1339259"/>
              <a:gd name="connsiteY0" fmla="*/ 0 h 1165376"/>
              <a:gd name="connsiteX1" fmla="*/ 96982 w 1339259"/>
              <a:gd name="connsiteY1" fmla="*/ 13854 h 1165376"/>
              <a:gd name="connsiteX2" fmla="*/ 609600 w 1339259"/>
              <a:gd name="connsiteY2" fmla="*/ 41564 h 1165376"/>
              <a:gd name="connsiteX3" fmla="*/ 858982 w 1339259"/>
              <a:gd name="connsiteY3" fmla="*/ 110836 h 1165376"/>
              <a:gd name="connsiteX4" fmla="*/ 955964 w 1339259"/>
              <a:gd name="connsiteY4" fmla="*/ 166254 h 1165376"/>
              <a:gd name="connsiteX5" fmla="*/ 1052945 w 1339259"/>
              <a:gd name="connsiteY5" fmla="*/ 235527 h 1165376"/>
              <a:gd name="connsiteX6" fmla="*/ 1149927 w 1339259"/>
              <a:gd name="connsiteY6" fmla="*/ 290945 h 1165376"/>
              <a:gd name="connsiteX7" fmla="*/ 1219200 w 1339259"/>
              <a:gd name="connsiteY7" fmla="*/ 346364 h 1165376"/>
              <a:gd name="connsiteX8" fmla="*/ 1330036 w 1339259"/>
              <a:gd name="connsiteY8" fmla="*/ 512618 h 1165376"/>
              <a:gd name="connsiteX9" fmla="*/ 1316182 w 1339259"/>
              <a:gd name="connsiteY9" fmla="*/ 775854 h 1165376"/>
              <a:gd name="connsiteX10" fmla="*/ 997527 w 1339259"/>
              <a:gd name="connsiteY10" fmla="*/ 1066800 h 1165376"/>
              <a:gd name="connsiteX11" fmla="*/ 955964 w 1339259"/>
              <a:gd name="connsiteY11" fmla="*/ 1108364 h 1165376"/>
              <a:gd name="connsiteX12" fmla="*/ 845127 w 1339259"/>
              <a:gd name="connsiteY12" fmla="*/ 1136073 h 1165376"/>
              <a:gd name="connsiteX13" fmla="*/ 762000 w 1339259"/>
              <a:gd name="connsiteY13" fmla="*/ 1149927 h 1165376"/>
              <a:gd name="connsiteX14" fmla="*/ 706582 w 1339259"/>
              <a:gd name="connsiteY14" fmla="*/ 1163782 h 1165376"/>
              <a:gd name="connsiteX15" fmla="*/ 512618 w 1339259"/>
              <a:gd name="connsiteY15" fmla="*/ 1163782 h 11653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339259" h="1165376">
                <a:moveTo>
                  <a:pt x="0" y="0"/>
                </a:moveTo>
                <a:cubicBezTo>
                  <a:pt x="32327" y="4618"/>
                  <a:pt x="64402" y="11633"/>
                  <a:pt x="96982" y="13854"/>
                </a:cubicBezTo>
                <a:cubicBezTo>
                  <a:pt x="267708" y="25494"/>
                  <a:pt x="439094" y="27053"/>
                  <a:pt x="609600" y="41564"/>
                </a:cubicBezTo>
                <a:cubicBezTo>
                  <a:pt x="689039" y="48325"/>
                  <a:pt x="785984" y="76771"/>
                  <a:pt x="858982" y="110836"/>
                </a:cubicBezTo>
                <a:cubicBezTo>
                  <a:pt x="892722" y="126581"/>
                  <a:pt x="924552" y="146264"/>
                  <a:pt x="955964" y="166254"/>
                </a:cubicBezTo>
                <a:cubicBezTo>
                  <a:pt x="1021376" y="207880"/>
                  <a:pt x="994568" y="202169"/>
                  <a:pt x="1052945" y="235527"/>
                </a:cubicBezTo>
                <a:cubicBezTo>
                  <a:pt x="1117379" y="272346"/>
                  <a:pt x="1095919" y="250438"/>
                  <a:pt x="1149927" y="290945"/>
                </a:cubicBezTo>
                <a:cubicBezTo>
                  <a:pt x="1173584" y="308688"/>
                  <a:pt x="1200553" y="323413"/>
                  <a:pt x="1219200" y="346364"/>
                </a:cubicBezTo>
                <a:cubicBezTo>
                  <a:pt x="1261200" y="398056"/>
                  <a:pt x="1330036" y="512618"/>
                  <a:pt x="1330036" y="512618"/>
                </a:cubicBezTo>
                <a:cubicBezTo>
                  <a:pt x="1325418" y="600363"/>
                  <a:pt x="1361389" y="700509"/>
                  <a:pt x="1316182" y="775854"/>
                </a:cubicBezTo>
                <a:cubicBezTo>
                  <a:pt x="1242181" y="899190"/>
                  <a:pt x="1099231" y="965094"/>
                  <a:pt x="997527" y="1066800"/>
                </a:cubicBezTo>
                <a:cubicBezTo>
                  <a:pt x="983673" y="1080655"/>
                  <a:pt x="973801" y="1100256"/>
                  <a:pt x="955964" y="1108364"/>
                </a:cubicBezTo>
                <a:cubicBezTo>
                  <a:pt x="921295" y="1124123"/>
                  <a:pt x="882364" y="1128094"/>
                  <a:pt x="845127" y="1136073"/>
                </a:cubicBezTo>
                <a:cubicBezTo>
                  <a:pt x="817659" y="1141959"/>
                  <a:pt x="789546" y="1144418"/>
                  <a:pt x="762000" y="1149927"/>
                </a:cubicBezTo>
                <a:cubicBezTo>
                  <a:pt x="743329" y="1153661"/>
                  <a:pt x="725594" y="1162726"/>
                  <a:pt x="706582" y="1163782"/>
                </a:cubicBezTo>
                <a:cubicBezTo>
                  <a:pt x="642027" y="1167369"/>
                  <a:pt x="577273" y="1163782"/>
                  <a:pt x="512618" y="1163782"/>
                </a:cubicBezTo>
              </a:path>
            </a:pathLst>
          </a:custGeom>
          <a:noFill/>
          <a:ln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1553924" y="4497731"/>
            <a:ext cx="1339259" cy="1165376"/>
          </a:xfrm>
          <a:custGeom>
            <a:avLst/>
            <a:gdLst>
              <a:gd name="connsiteX0" fmla="*/ 0 w 1339259"/>
              <a:gd name="connsiteY0" fmla="*/ 0 h 1165376"/>
              <a:gd name="connsiteX1" fmla="*/ 96982 w 1339259"/>
              <a:gd name="connsiteY1" fmla="*/ 13854 h 1165376"/>
              <a:gd name="connsiteX2" fmla="*/ 609600 w 1339259"/>
              <a:gd name="connsiteY2" fmla="*/ 41564 h 1165376"/>
              <a:gd name="connsiteX3" fmla="*/ 858982 w 1339259"/>
              <a:gd name="connsiteY3" fmla="*/ 110836 h 1165376"/>
              <a:gd name="connsiteX4" fmla="*/ 955964 w 1339259"/>
              <a:gd name="connsiteY4" fmla="*/ 166254 h 1165376"/>
              <a:gd name="connsiteX5" fmla="*/ 1052945 w 1339259"/>
              <a:gd name="connsiteY5" fmla="*/ 235527 h 1165376"/>
              <a:gd name="connsiteX6" fmla="*/ 1149927 w 1339259"/>
              <a:gd name="connsiteY6" fmla="*/ 290945 h 1165376"/>
              <a:gd name="connsiteX7" fmla="*/ 1219200 w 1339259"/>
              <a:gd name="connsiteY7" fmla="*/ 346364 h 1165376"/>
              <a:gd name="connsiteX8" fmla="*/ 1330036 w 1339259"/>
              <a:gd name="connsiteY8" fmla="*/ 512618 h 1165376"/>
              <a:gd name="connsiteX9" fmla="*/ 1316182 w 1339259"/>
              <a:gd name="connsiteY9" fmla="*/ 775854 h 1165376"/>
              <a:gd name="connsiteX10" fmla="*/ 997527 w 1339259"/>
              <a:gd name="connsiteY10" fmla="*/ 1066800 h 1165376"/>
              <a:gd name="connsiteX11" fmla="*/ 955964 w 1339259"/>
              <a:gd name="connsiteY11" fmla="*/ 1108364 h 1165376"/>
              <a:gd name="connsiteX12" fmla="*/ 845127 w 1339259"/>
              <a:gd name="connsiteY12" fmla="*/ 1136073 h 1165376"/>
              <a:gd name="connsiteX13" fmla="*/ 762000 w 1339259"/>
              <a:gd name="connsiteY13" fmla="*/ 1149927 h 1165376"/>
              <a:gd name="connsiteX14" fmla="*/ 706582 w 1339259"/>
              <a:gd name="connsiteY14" fmla="*/ 1163782 h 1165376"/>
              <a:gd name="connsiteX15" fmla="*/ 512618 w 1339259"/>
              <a:gd name="connsiteY15" fmla="*/ 1163782 h 11653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339259" h="1165376">
                <a:moveTo>
                  <a:pt x="0" y="0"/>
                </a:moveTo>
                <a:cubicBezTo>
                  <a:pt x="32327" y="4618"/>
                  <a:pt x="64402" y="11633"/>
                  <a:pt x="96982" y="13854"/>
                </a:cubicBezTo>
                <a:cubicBezTo>
                  <a:pt x="267708" y="25494"/>
                  <a:pt x="439094" y="27053"/>
                  <a:pt x="609600" y="41564"/>
                </a:cubicBezTo>
                <a:cubicBezTo>
                  <a:pt x="689039" y="48325"/>
                  <a:pt x="785984" y="76771"/>
                  <a:pt x="858982" y="110836"/>
                </a:cubicBezTo>
                <a:cubicBezTo>
                  <a:pt x="892722" y="126581"/>
                  <a:pt x="924552" y="146264"/>
                  <a:pt x="955964" y="166254"/>
                </a:cubicBezTo>
                <a:cubicBezTo>
                  <a:pt x="1021376" y="207880"/>
                  <a:pt x="994568" y="202169"/>
                  <a:pt x="1052945" y="235527"/>
                </a:cubicBezTo>
                <a:cubicBezTo>
                  <a:pt x="1117379" y="272346"/>
                  <a:pt x="1095919" y="250438"/>
                  <a:pt x="1149927" y="290945"/>
                </a:cubicBezTo>
                <a:cubicBezTo>
                  <a:pt x="1173584" y="308688"/>
                  <a:pt x="1200553" y="323413"/>
                  <a:pt x="1219200" y="346364"/>
                </a:cubicBezTo>
                <a:cubicBezTo>
                  <a:pt x="1261200" y="398056"/>
                  <a:pt x="1330036" y="512618"/>
                  <a:pt x="1330036" y="512618"/>
                </a:cubicBezTo>
                <a:cubicBezTo>
                  <a:pt x="1325418" y="600363"/>
                  <a:pt x="1361389" y="700509"/>
                  <a:pt x="1316182" y="775854"/>
                </a:cubicBezTo>
                <a:cubicBezTo>
                  <a:pt x="1242181" y="899190"/>
                  <a:pt x="1099231" y="965094"/>
                  <a:pt x="997527" y="1066800"/>
                </a:cubicBezTo>
                <a:cubicBezTo>
                  <a:pt x="983673" y="1080655"/>
                  <a:pt x="973801" y="1100256"/>
                  <a:pt x="955964" y="1108364"/>
                </a:cubicBezTo>
                <a:cubicBezTo>
                  <a:pt x="921295" y="1124123"/>
                  <a:pt x="882364" y="1128094"/>
                  <a:pt x="845127" y="1136073"/>
                </a:cubicBezTo>
                <a:cubicBezTo>
                  <a:pt x="817659" y="1141959"/>
                  <a:pt x="789546" y="1144418"/>
                  <a:pt x="762000" y="1149927"/>
                </a:cubicBezTo>
                <a:cubicBezTo>
                  <a:pt x="743329" y="1153661"/>
                  <a:pt x="725594" y="1162726"/>
                  <a:pt x="706582" y="1163782"/>
                </a:cubicBezTo>
                <a:cubicBezTo>
                  <a:pt x="642027" y="1167369"/>
                  <a:pt x="577273" y="1163782"/>
                  <a:pt x="512618" y="1163782"/>
                </a:cubicBezTo>
              </a:path>
            </a:pathLst>
          </a:custGeom>
          <a:noFill/>
          <a:ln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5141744" y="1503044"/>
            <a:ext cx="11208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bye main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592292" y="5569173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1000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7569484" y="4729144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1004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7592292" y="3889115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1008</a:t>
            </a:r>
          </a:p>
        </p:txBody>
      </p:sp>
    </p:spTree>
    <p:extLst>
      <p:ext uri="{BB962C8B-B14F-4D97-AF65-F5344CB8AC3E}">
        <p14:creationId xmlns:p14="http://schemas.microsoft.com/office/powerpoint/2010/main" val="126223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  <p:bldP spid="11" grpId="0" animBg="1"/>
      <p:bldP spid="11" grpId="1" animBg="1"/>
      <p:bldP spid="12" grpId="0" animBg="1"/>
      <p:bldP spid="12" grpId="1" animBg="1"/>
      <p:bldP spid="14" grpId="0"/>
      <p:bldP spid="15" grpId="0"/>
      <p:bldP spid="16" grpId="0" animBg="1"/>
      <p:bldP spid="16" grpId="1" animBg="1"/>
      <p:bldP spid="17" grpId="0" animBg="1"/>
      <p:bldP spid="17" grpId="1" animBg="1"/>
      <p:bldP spid="18" grpId="0"/>
      <p:bldP spid="3" grpId="0"/>
      <p:bldP spid="3" grpId="1"/>
      <p:bldP spid="19" grpId="0"/>
      <p:bldP spid="19" grpId="1"/>
      <p:bldP spid="19" grpId="2"/>
      <p:bldP spid="20" grpId="0"/>
      <p:bldP spid="20" grpId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Example 2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42109" y="922508"/>
            <a:ext cx="2056973" cy="59093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include&lt;</a:t>
            </a:r>
            <a:r>
              <a:rPr lang="en-US" dirty="0" err="1"/>
              <a:t>stdio.h</a:t>
            </a:r>
            <a:r>
              <a:rPr lang="en-US" dirty="0"/>
              <a:t>&gt;</a:t>
            </a:r>
          </a:p>
          <a:p>
            <a:endParaRPr lang="en-US" dirty="0"/>
          </a:p>
          <a:p>
            <a:r>
              <a:rPr lang="en-US" dirty="0"/>
              <a:t>void f1();</a:t>
            </a:r>
          </a:p>
          <a:p>
            <a:endParaRPr lang="en-US" dirty="0"/>
          </a:p>
          <a:p>
            <a:r>
              <a:rPr lang="en-US" dirty="0"/>
              <a:t>void f2() {</a:t>
            </a:r>
          </a:p>
          <a:p>
            <a:r>
              <a:rPr lang="en-US" dirty="0"/>
              <a:t>  </a:t>
            </a:r>
            <a:r>
              <a:rPr lang="en-US" dirty="0" err="1"/>
              <a:t>int</a:t>
            </a:r>
            <a:r>
              <a:rPr lang="en-US" dirty="0"/>
              <a:t> c;</a:t>
            </a:r>
          </a:p>
          <a:p>
            <a:r>
              <a:rPr lang="en-US" dirty="0"/>
              <a:t>  f1();</a:t>
            </a:r>
          </a:p>
          <a:p>
            <a:r>
              <a:rPr lang="en-US" dirty="0"/>
              <a:t>  puts(“bye f2”);</a:t>
            </a:r>
          </a:p>
          <a:p>
            <a:r>
              <a:rPr lang="en-US" dirty="0"/>
              <a:t>}</a:t>
            </a:r>
          </a:p>
          <a:p>
            <a:endParaRPr lang="en-US" dirty="0"/>
          </a:p>
          <a:p>
            <a:r>
              <a:rPr lang="en-US" dirty="0"/>
              <a:t>void f1() {</a:t>
            </a:r>
          </a:p>
          <a:p>
            <a:r>
              <a:rPr lang="en-US" dirty="0"/>
              <a:t>  </a:t>
            </a:r>
            <a:r>
              <a:rPr lang="en-US" dirty="0" err="1"/>
              <a:t>int</a:t>
            </a:r>
            <a:r>
              <a:rPr lang="en-US" dirty="0"/>
              <a:t> b= 0;</a:t>
            </a:r>
          </a:p>
          <a:p>
            <a:r>
              <a:rPr lang="en-US" dirty="0"/>
              <a:t>  f2();</a:t>
            </a:r>
          </a:p>
          <a:p>
            <a:r>
              <a:rPr lang="en-US" dirty="0"/>
              <a:t>  puts(“bye f1”);</a:t>
            </a:r>
          </a:p>
          <a:p>
            <a:r>
              <a:rPr lang="en-US" dirty="0"/>
              <a:t>}</a:t>
            </a:r>
          </a:p>
          <a:p>
            <a:endParaRPr lang="en-US" dirty="0"/>
          </a:p>
          <a:p>
            <a:r>
              <a:rPr lang="en-US" dirty="0" err="1"/>
              <a:t>int</a:t>
            </a:r>
            <a:r>
              <a:rPr lang="en-US" dirty="0"/>
              <a:t> main() {</a:t>
            </a:r>
          </a:p>
          <a:p>
            <a:r>
              <a:rPr lang="en-US" dirty="0"/>
              <a:t>  </a:t>
            </a:r>
            <a:r>
              <a:rPr lang="en-US" dirty="0" err="1"/>
              <a:t>int</a:t>
            </a:r>
            <a:r>
              <a:rPr lang="en-US" dirty="0"/>
              <a:t> a= 0;</a:t>
            </a:r>
          </a:p>
          <a:p>
            <a:r>
              <a:rPr lang="en-US" dirty="0"/>
              <a:t>  f1();</a:t>
            </a:r>
          </a:p>
          <a:p>
            <a:r>
              <a:rPr lang="en-US" dirty="0"/>
              <a:t>  puts(“bye main”);</a:t>
            </a:r>
          </a:p>
          <a:p>
            <a:r>
              <a:rPr lang="en-US" dirty="0"/>
              <a:t>}</a:t>
            </a:r>
          </a:p>
        </p:txBody>
      </p:sp>
      <p:sp>
        <p:nvSpPr>
          <p:cNvPr id="5" name="Rectangle 4"/>
          <p:cNvSpPr/>
          <p:nvPr/>
        </p:nvSpPr>
        <p:spPr>
          <a:xfrm>
            <a:off x="5951020" y="4916434"/>
            <a:ext cx="1395498" cy="83740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6" name="Rectangle 5"/>
          <p:cNvSpPr/>
          <p:nvPr/>
        </p:nvSpPr>
        <p:spPr>
          <a:xfrm>
            <a:off x="5951020" y="4079029"/>
            <a:ext cx="1395498" cy="83740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7" name="Rectangle 6"/>
          <p:cNvSpPr/>
          <p:nvPr/>
        </p:nvSpPr>
        <p:spPr>
          <a:xfrm>
            <a:off x="5951020" y="3241624"/>
            <a:ext cx="1395498" cy="83740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c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951020" y="2404219"/>
            <a:ext cx="1395498" cy="83740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9" name="Rectangle 8"/>
          <p:cNvSpPr/>
          <p:nvPr/>
        </p:nvSpPr>
        <p:spPr>
          <a:xfrm>
            <a:off x="5951020" y="1566814"/>
            <a:ext cx="1395498" cy="83740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c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524376" y="586086"/>
            <a:ext cx="24878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s-IS" dirty="0"/>
              <a:t>.</a:t>
            </a:r>
          </a:p>
          <a:p>
            <a:r>
              <a:rPr lang="is-IS" dirty="0"/>
              <a:t>.</a:t>
            </a:r>
          </a:p>
          <a:p>
            <a:r>
              <a:rPr lang="en-US" dirty="0"/>
              <a:t>.</a:t>
            </a:r>
            <a:endParaRPr lang="is-IS" dirty="0"/>
          </a:p>
        </p:txBody>
      </p:sp>
      <p:sp>
        <p:nvSpPr>
          <p:cNvPr id="12" name="Rectangle 11"/>
          <p:cNvSpPr/>
          <p:nvPr/>
        </p:nvSpPr>
        <p:spPr>
          <a:xfrm>
            <a:off x="3016250" y="6185487"/>
            <a:ext cx="612775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/>
              <a:t>MacBook-Francesco:ProgrammI</a:t>
            </a:r>
            <a:r>
              <a:rPr lang="en-US" dirty="0"/>
              <a:t> </a:t>
            </a:r>
            <a:r>
              <a:rPr lang="en-US" dirty="0" err="1"/>
              <a:t>francescosantini</a:t>
            </a:r>
            <a:r>
              <a:rPr lang="en-US" dirty="0"/>
              <a:t>$ ./test</a:t>
            </a:r>
          </a:p>
          <a:p>
            <a:r>
              <a:rPr lang="en-US" dirty="0"/>
              <a:t>Segmentation fault: 11</a:t>
            </a:r>
          </a:p>
        </p:txBody>
      </p:sp>
    </p:spTree>
    <p:extLst>
      <p:ext uri="{BB962C8B-B14F-4D97-AF65-F5344CB8AC3E}">
        <p14:creationId xmlns:p14="http://schemas.microsoft.com/office/powerpoint/2010/main" val="45986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/>
      <p:bldP spid="12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Stack overflow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Also the size of the stack is limited (as the heap)</a:t>
            </a:r>
          </a:p>
          <a:p>
            <a:r>
              <a:rPr lang="en-US" dirty="0"/>
              <a:t>It cannot grow infinite</a:t>
            </a:r>
          </a:p>
          <a:p>
            <a:r>
              <a:rPr lang="en-US" dirty="0"/>
              <a:t>In the example before, the stack grows up until it reaches a zone of memory that it cannot access anymore</a:t>
            </a:r>
          </a:p>
          <a:p>
            <a:pPr lvl="1"/>
            <a:r>
              <a:rPr lang="en-US" dirty="0"/>
              <a:t>Segmentation fault</a:t>
            </a:r>
          </a:p>
        </p:txBody>
      </p:sp>
    </p:spTree>
    <p:extLst>
      <p:ext uri="{BB962C8B-B14F-4D97-AF65-F5344CB8AC3E}">
        <p14:creationId xmlns:p14="http://schemas.microsoft.com/office/powerpoint/2010/main" val="71253952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Also memory address</a:t>
            </a:r>
          </a:p>
        </p:txBody>
      </p:sp>
      <p:sp>
        <p:nvSpPr>
          <p:cNvPr id="3" name="Rectangle 2"/>
          <p:cNvSpPr/>
          <p:nvPr/>
        </p:nvSpPr>
        <p:spPr>
          <a:xfrm>
            <a:off x="180109" y="1080655"/>
            <a:ext cx="1939636" cy="50153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91121" y="2170929"/>
            <a:ext cx="3057247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int</a:t>
            </a:r>
            <a:r>
              <a:rPr lang="en-US" dirty="0"/>
              <a:t> fun(</a:t>
            </a:r>
            <a:r>
              <a:rPr lang="en-US" dirty="0" err="1"/>
              <a:t>int</a:t>
            </a:r>
            <a:r>
              <a:rPr lang="en-US" dirty="0"/>
              <a:t> p1, </a:t>
            </a:r>
            <a:r>
              <a:rPr lang="en-US" dirty="0" err="1"/>
              <a:t>int</a:t>
            </a:r>
            <a:r>
              <a:rPr lang="en-US" dirty="0"/>
              <a:t> p2, </a:t>
            </a:r>
            <a:r>
              <a:rPr lang="en-US" dirty="0" err="1"/>
              <a:t>int</a:t>
            </a:r>
            <a:r>
              <a:rPr lang="en-US" dirty="0"/>
              <a:t> p3) {</a:t>
            </a:r>
          </a:p>
          <a:p>
            <a:r>
              <a:rPr lang="en-US" dirty="0"/>
              <a:t>    </a:t>
            </a:r>
            <a:r>
              <a:rPr lang="en-US" dirty="0" err="1"/>
              <a:t>int</a:t>
            </a:r>
            <a:r>
              <a:rPr lang="en-US" dirty="0"/>
              <a:t> res= 0;</a:t>
            </a:r>
          </a:p>
          <a:p>
            <a:r>
              <a:rPr lang="en-US" dirty="0"/>
              <a:t>    res</a:t>
            </a:r>
            <a:r>
              <a:rPr lang="en-US"/>
              <a:t>= p1 + p2 + p3;</a:t>
            </a:r>
            <a:endParaRPr lang="en-US" dirty="0"/>
          </a:p>
          <a:p>
            <a:r>
              <a:rPr lang="en-US" dirty="0"/>
              <a:t>    return res;</a:t>
            </a:r>
          </a:p>
          <a:p>
            <a:r>
              <a:rPr lang="en-US" dirty="0"/>
              <a:t>}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 err="1"/>
              <a:t>int</a:t>
            </a:r>
            <a:r>
              <a:rPr lang="en-US" dirty="0"/>
              <a:t> main() {</a:t>
            </a:r>
          </a:p>
          <a:p>
            <a:r>
              <a:rPr lang="en-US" dirty="0"/>
              <a:t>    </a:t>
            </a:r>
            <a:r>
              <a:rPr lang="en-US" dirty="0" err="1"/>
              <a:t>int</a:t>
            </a:r>
            <a:r>
              <a:rPr lang="en-US" dirty="0"/>
              <a:t> a= 4, b= 5, c= 7; </a:t>
            </a:r>
          </a:p>
          <a:p>
            <a:r>
              <a:rPr lang="en-US" dirty="0"/>
              <a:t>    a= fun(</a:t>
            </a:r>
            <a:r>
              <a:rPr lang="en-US" dirty="0" err="1"/>
              <a:t>a,b,c</a:t>
            </a:r>
            <a:r>
              <a:rPr lang="en-US" dirty="0"/>
              <a:t>);</a:t>
            </a:r>
          </a:p>
          <a:p>
            <a:r>
              <a:rPr lang="en-US" dirty="0"/>
              <a:t>}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6117274" y="4924216"/>
            <a:ext cx="1395498" cy="1564452"/>
            <a:chOff x="5743202" y="4006540"/>
            <a:chExt cx="1395498" cy="1564452"/>
          </a:xfrm>
        </p:grpSpPr>
        <p:sp>
          <p:nvSpPr>
            <p:cNvPr id="6" name="Rectangle 5"/>
            <p:cNvSpPr/>
            <p:nvPr/>
          </p:nvSpPr>
          <p:spPr>
            <a:xfrm>
              <a:off x="5743202" y="5049508"/>
              <a:ext cx="1395498" cy="52148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a</a:t>
              </a:r>
            </a:p>
          </p:txBody>
        </p:sp>
        <p:sp>
          <p:nvSpPr>
            <p:cNvPr id="7" name="Rectangle 6"/>
            <p:cNvSpPr/>
            <p:nvPr/>
          </p:nvSpPr>
          <p:spPr>
            <a:xfrm>
              <a:off x="5743202" y="4528024"/>
              <a:ext cx="1395498" cy="52148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b</a:t>
              </a:r>
            </a:p>
          </p:txBody>
        </p:sp>
        <p:sp>
          <p:nvSpPr>
            <p:cNvPr id="8" name="Rectangle 7"/>
            <p:cNvSpPr/>
            <p:nvPr/>
          </p:nvSpPr>
          <p:spPr>
            <a:xfrm>
              <a:off x="5743202" y="4006540"/>
              <a:ext cx="1395498" cy="52148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c</a:t>
              </a:r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874363" y="1015847"/>
            <a:ext cx="55665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The stack grows from bottom to top, heap </a:t>
            </a:r>
            <a:r>
              <a:rPr lang="en-US"/>
              <a:t>is different</a:t>
            </a:r>
          </a:p>
        </p:txBody>
      </p:sp>
      <p:grpSp>
        <p:nvGrpSpPr>
          <p:cNvPr id="18" name="Group 17"/>
          <p:cNvGrpSpPr/>
          <p:nvPr/>
        </p:nvGrpSpPr>
        <p:grpSpPr>
          <a:xfrm>
            <a:off x="6117274" y="3352793"/>
            <a:ext cx="1395498" cy="1564452"/>
            <a:chOff x="5743202" y="4006540"/>
            <a:chExt cx="1395498" cy="1564452"/>
          </a:xfrm>
        </p:grpSpPr>
        <p:sp>
          <p:nvSpPr>
            <p:cNvPr id="19" name="Rectangle 18"/>
            <p:cNvSpPr/>
            <p:nvPr/>
          </p:nvSpPr>
          <p:spPr>
            <a:xfrm>
              <a:off x="5743202" y="5049508"/>
              <a:ext cx="1395498" cy="52148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p1</a:t>
              </a: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5743202" y="4528024"/>
              <a:ext cx="1395498" cy="52148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p2</a:t>
              </a: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5743202" y="4006540"/>
              <a:ext cx="1395498" cy="52148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p3</a:t>
              </a:r>
            </a:p>
          </p:txBody>
        </p:sp>
      </p:grpSp>
      <p:sp>
        <p:nvSpPr>
          <p:cNvPr id="22" name="Rectangle 21"/>
          <p:cNvSpPr/>
          <p:nvPr/>
        </p:nvSpPr>
        <p:spPr>
          <a:xfrm>
            <a:off x="6117274" y="2824338"/>
            <a:ext cx="1395498" cy="52148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return address</a:t>
            </a:r>
          </a:p>
        </p:txBody>
      </p:sp>
      <p:cxnSp>
        <p:nvCxnSpPr>
          <p:cNvPr id="24" name="Straight Arrow Connector 23"/>
          <p:cNvCxnSpPr/>
          <p:nvPr/>
        </p:nvCxnSpPr>
        <p:spPr>
          <a:xfrm flipH="1">
            <a:off x="2382982" y="3085080"/>
            <a:ext cx="3449782" cy="172244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6117274" y="2309825"/>
            <a:ext cx="1395498" cy="52148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res</a:t>
            </a:r>
          </a:p>
        </p:txBody>
      </p:sp>
      <p:cxnSp>
        <p:nvCxnSpPr>
          <p:cNvPr id="27" name="Curved Connector 26"/>
          <p:cNvCxnSpPr>
            <a:stCxn id="25" idx="3"/>
            <a:endCxn id="6" idx="3"/>
          </p:cNvCxnSpPr>
          <p:nvPr/>
        </p:nvCxnSpPr>
        <p:spPr>
          <a:xfrm>
            <a:off x="7512772" y="2570567"/>
            <a:ext cx="12700" cy="3657359"/>
          </a:xfrm>
          <a:prstGeom prst="curvedConnector3">
            <a:avLst>
              <a:gd name="adj1" fmla="val 6490913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22359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2" grpId="1" animBg="1"/>
      <p:bldP spid="25" grpId="0" animBg="1"/>
      <p:bldP spid="25" grpId="1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18A28D-D95C-A040-9550-FF29165C59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Su </a:t>
            </a:r>
            <a:r>
              <a:rPr lang="en-US" dirty="0" err="1"/>
              <a:t>libro</a:t>
            </a:r>
            <a:r>
              <a:rPr lang="en-US" dirty="0"/>
              <a:t> e </a:t>
            </a:r>
            <a:r>
              <a:rPr lang="en-US" dirty="0" err="1"/>
              <a:t>riferimenti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37DC95-87E1-D748-B799-737FA0669C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Sezione</a:t>
            </a:r>
            <a:r>
              <a:rPr lang="en-US" dirty="0"/>
              <a:t> 5.12</a:t>
            </a:r>
          </a:p>
          <a:p>
            <a:r>
              <a:rPr lang="en-US" dirty="0" err="1"/>
              <a:t>Sezione</a:t>
            </a:r>
            <a:r>
              <a:rPr lang="en-US" dirty="0"/>
              <a:t> 5.7</a:t>
            </a:r>
          </a:p>
          <a:p>
            <a:endParaRPr lang="en-US" dirty="0"/>
          </a:p>
          <a:p>
            <a:r>
              <a:rPr lang="en-US" dirty="0" err="1"/>
              <a:t>Altri</a:t>
            </a:r>
            <a:r>
              <a:rPr lang="en-US" dirty="0"/>
              <a:t> </a:t>
            </a:r>
            <a:r>
              <a:rPr lang="en-US" dirty="0" err="1"/>
              <a:t>riferimenti</a:t>
            </a:r>
            <a:endParaRPr lang="en-US" dirty="0"/>
          </a:p>
          <a:p>
            <a:pPr lvl="1"/>
            <a:r>
              <a:rPr lang="en-US" dirty="0">
                <a:hlinkClick r:id="rId2"/>
              </a:rPr>
              <a:t>https://shorturl.at/</a:t>
            </a:r>
            <a:r>
              <a:rPr lang="en-US">
                <a:hlinkClick r:id="rId2"/>
              </a:rPr>
              <a:t>fknPY</a:t>
            </a:r>
            <a:endParaRPr lang="en-US" dirty="0"/>
          </a:p>
          <a:p>
            <a:pPr lvl="1"/>
            <a:r>
              <a:rPr lang="en-US" dirty="0">
                <a:hlinkClick r:id="rId3"/>
              </a:rPr>
              <a:t>https://profrizzo.altervista.org/memoria-ram-stack-vs-heap-memoria-statica-vs-memoria-dinamica/</a:t>
            </a:r>
            <a:endParaRPr lang="en-US" dirty="0"/>
          </a:p>
          <a:p>
            <a:pPr lvl="1"/>
            <a:r>
              <a:rPr lang="en-US" dirty="0">
                <a:hlinkClick r:id="rId4"/>
              </a:rPr>
              <a:t>https://www.riochierego.it/docs/10-Allocazione_dinamica_della_memoria.pdf</a:t>
            </a:r>
            <a:endParaRPr lang="en-US" dirty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96242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In 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 declaration provides basic attributes of a symbol: its type and its name. </a:t>
            </a:r>
          </a:p>
          <a:p>
            <a:r>
              <a:rPr lang="en-US" dirty="0"/>
              <a:t>A definition provides all of the details of that symbol--if it's a function, what it does; if it's a variable, where that variable is stored. </a:t>
            </a:r>
          </a:p>
          <a:p>
            <a:r>
              <a:rPr lang="en-US" dirty="0"/>
              <a:t>Often, the compiler only needs to have a declaration for something in order to compile a file into an object file, expecting that the linker can find the definition from another file. If no source file ever defines a symbol, but it is declared, you will get errors at link time complaining about undefined symbols.</a:t>
            </a:r>
          </a:p>
          <a:p>
            <a:r>
              <a:rPr lang="en-US" b="1" dirty="0"/>
              <a:t>There can be only one definition of the same variable, but many declarations of it (anywhere it is used)</a:t>
            </a:r>
          </a:p>
        </p:txBody>
      </p:sp>
    </p:spTree>
    <p:extLst>
      <p:ext uri="{BB962C8B-B14F-4D97-AF65-F5344CB8AC3E}">
        <p14:creationId xmlns:p14="http://schemas.microsoft.com/office/powerpoint/2010/main" val="59188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difference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variable </a:t>
            </a:r>
            <a:r>
              <a:rPr lang="en-US" i="1" dirty="0"/>
              <a:t>declaration</a:t>
            </a:r>
            <a:r>
              <a:rPr lang="en-US" dirty="0"/>
              <a:t> says, "there is a variable with the following name and type in the program".</a:t>
            </a:r>
          </a:p>
          <a:p>
            <a:r>
              <a:rPr lang="en-US" dirty="0"/>
              <a:t>A variable </a:t>
            </a:r>
            <a:r>
              <a:rPr lang="en-US" i="1" dirty="0"/>
              <a:t>definition</a:t>
            </a:r>
            <a:r>
              <a:rPr lang="en-US" dirty="0"/>
              <a:t> says, "Dear Mr. Compiler, please allocate memory for a variable with the following name and type now."</a:t>
            </a:r>
          </a:p>
        </p:txBody>
      </p:sp>
    </p:spTree>
    <p:extLst>
      <p:ext uri="{BB962C8B-B14F-4D97-AF65-F5344CB8AC3E}">
        <p14:creationId xmlns:p14="http://schemas.microsoft.com/office/powerpoint/2010/main" val="4936026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examples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199" y="1732731"/>
            <a:ext cx="4572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err="1">
                <a:solidFill>
                  <a:prstClr val="black"/>
                </a:solidFill>
                <a:latin typeface="CourierNewPSMT" charset="0"/>
              </a:rPr>
              <a:t>int</a:t>
            </a:r>
            <a:r>
              <a:rPr lang="en-US" dirty="0">
                <a:solidFill>
                  <a:prstClr val="black"/>
                </a:solidFill>
                <a:latin typeface="CourierNewPSMT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CourierNewPSMT" charset="0"/>
              </a:rPr>
              <a:t>func</a:t>
            </a:r>
            <a:r>
              <a:rPr lang="en-US" dirty="0">
                <a:solidFill>
                  <a:prstClr val="black"/>
                </a:solidFill>
                <a:latin typeface="CourierNewPSMT" charset="0"/>
              </a:rPr>
              <a:t>();</a:t>
            </a:r>
          </a:p>
          <a:p>
            <a:endParaRPr lang="en-US" dirty="0">
              <a:solidFill>
                <a:prstClr val="black"/>
              </a:solidFill>
              <a:latin typeface="CourierNewPSMT" charset="0"/>
            </a:endParaRPr>
          </a:p>
          <a:p>
            <a:r>
              <a:rPr lang="en-US" dirty="0" err="1">
                <a:solidFill>
                  <a:prstClr val="black"/>
                </a:solidFill>
                <a:latin typeface="CourierNewPSMT" charset="0"/>
              </a:rPr>
              <a:t>int</a:t>
            </a:r>
            <a:r>
              <a:rPr lang="en-US" dirty="0">
                <a:solidFill>
                  <a:prstClr val="black"/>
                </a:solidFill>
                <a:latin typeface="CourierNewPSMT" charset="0"/>
              </a:rPr>
              <a:t> main()</a:t>
            </a:r>
          </a:p>
          <a:p>
            <a:r>
              <a:rPr lang="en-US" dirty="0">
                <a:solidFill>
                  <a:prstClr val="black"/>
                </a:solidFill>
                <a:latin typeface="CourierNewPSMT" charset="0"/>
              </a:rPr>
              <a:t>{</a:t>
            </a:r>
          </a:p>
          <a:p>
            <a:r>
              <a:rPr lang="ro-RO" dirty="0">
                <a:solidFill>
                  <a:prstClr val="black"/>
                </a:solidFill>
                <a:latin typeface="CourierNewPSMT" charset="0"/>
              </a:rPr>
              <a:t>    </a:t>
            </a:r>
            <a:r>
              <a:rPr lang="ro-RO" dirty="0" err="1">
                <a:solidFill>
                  <a:prstClr val="black"/>
                </a:solidFill>
                <a:latin typeface="CourierNewPSMT" charset="0"/>
              </a:rPr>
              <a:t>int</a:t>
            </a:r>
            <a:r>
              <a:rPr lang="ro-RO" dirty="0">
                <a:solidFill>
                  <a:prstClr val="black"/>
                </a:solidFill>
                <a:latin typeface="CourierNewPSMT" charset="0"/>
              </a:rPr>
              <a:t> x = </a:t>
            </a:r>
            <a:r>
              <a:rPr lang="ro-RO" dirty="0" err="1">
                <a:solidFill>
                  <a:prstClr val="black"/>
                </a:solidFill>
                <a:latin typeface="CourierNewPSMT" charset="0"/>
              </a:rPr>
              <a:t>func</a:t>
            </a:r>
            <a:r>
              <a:rPr lang="ro-RO" dirty="0">
                <a:solidFill>
                  <a:prstClr val="black"/>
                </a:solidFill>
                <a:latin typeface="CourierNewPSMT" charset="0"/>
              </a:rPr>
              <a:t>();</a:t>
            </a:r>
          </a:p>
          <a:p>
            <a:r>
              <a:rPr lang="ro-RO" dirty="0">
                <a:solidFill>
                  <a:prstClr val="black"/>
                </a:solidFill>
                <a:latin typeface="CourierNewPSMT" charset="0"/>
              </a:rPr>
              <a:t>}</a:t>
            </a:r>
          </a:p>
          <a:p>
            <a:endParaRPr lang="ro-RO" dirty="0">
              <a:solidFill>
                <a:prstClr val="black"/>
              </a:solidFill>
              <a:latin typeface="CourierNewPSMT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42706" y="4048036"/>
            <a:ext cx="180049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func</a:t>
            </a:r>
            <a:r>
              <a:rPr lang="en-US" dirty="0"/>
              <a:t> is declared</a:t>
            </a:r>
          </a:p>
          <a:p>
            <a:r>
              <a:rPr lang="en-US" dirty="0"/>
              <a:t>x is defined</a:t>
            </a:r>
          </a:p>
        </p:txBody>
      </p:sp>
      <p:sp>
        <p:nvSpPr>
          <p:cNvPr id="6" name="Rectangle 5"/>
          <p:cNvSpPr/>
          <p:nvPr/>
        </p:nvSpPr>
        <p:spPr>
          <a:xfrm>
            <a:off x="5423095" y="624735"/>
            <a:ext cx="211718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>
                <a:solidFill>
                  <a:prstClr val="black"/>
                </a:solidFill>
                <a:latin typeface="CourierNewPSMT" charset="0"/>
              </a:rPr>
              <a:t>int</a:t>
            </a:r>
            <a:r>
              <a:rPr lang="en-US" dirty="0">
                <a:solidFill>
                  <a:prstClr val="black"/>
                </a:solidFill>
                <a:latin typeface="CourierNewPSMT" charset="0"/>
              </a:rPr>
              <a:t> x;</a:t>
            </a:r>
          </a:p>
          <a:p>
            <a:r>
              <a:rPr lang="en-US" dirty="0" err="1">
                <a:solidFill>
                  <a:prstClr val="black"/>
                </a:solidFill>
                <a:latin typeface="CourierNewPSMT" charset="0"/>
              </a:rPr>
              <a:t>int</a:t>
            </a:r>
            <a:r>
              <a:rPr lang="en-US" dirty="0">
                <a:solidFill>
                  <a:prstClr val="black"/>
                </a:solidFill>
                <a:latin typeface="CourierNewPSMT" charset="0"/>
              </a:rPr>
              <a:t> main()</a:t>
            </a:r>
          </a:p>
          <a:p>
            <a:r>
              <a:rPr lang="en-US" dirty="0">
                <a:solidFill>
                  <a:prstClr val="black"/>
                </a:solidFill>
                <a:latin typeface="CourierNewPSMT" charset="0"/>
              </a:rPr>
              <a:t>{</a:t>
            </a:r>
          </a:p>
          <a:p>
            <a:r>
              <a:rPr lang="de-DE" dirty="0">
                <a:solidFill>
                  <a:prstClr val="black"/>
                </a:solidFill>
                <a:latin typeface="CourierNewPSMT" charset="0"/>
              </a:rPr>
              <a:t>    x = 3;</a:t>
            </a:r>
          </a:p>
          <a:p>
            <a:r>
              <a:rPr lang="de-DE" dirty="0">
                <a:solidFill>
                  <a:prstClr val="black"/>
                </a:solidFill>
                <a:latin typeface="CourierNewPSMT" charset="0"/>
              </a:rPr>
              <a:t>}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864457" y="395224"/>
            <a:ext cx="13516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x is defined</a:t>
            </a:r>
          </a:p>
        </p:txBody>
      </p:sp>
      <p:sp>
        <p:nvSpPr>
          <p:cNvPr id="8" name="Rectangle 7"/>
          <p:cNvSpPr/>
          <p:nvPr/>
        </p:nvSpPr>
        <p:spPr>
          <a:xfrm>
            <a:off x="5298404" y="3319599"/>
            <a:ext cx="239854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>
                <a:solidFill>
                  <a:prstClr val="black"/>
                </a:solidFill>
                <a:latin typeface="CourierNewPSMT" charset="0"/>
              </a:rPr>
              <a:t>int</a:t>
            </a:r>
            <a:r>
              <a:rPr lang="en-US" dirty="0">
                <a:solidFill>
                  <a:prstClr val="black"/>
                </a:solidFill>
                <a:latin typeface="CourierNewPSMT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CourierNewPSMT" charset="0"/>
              </a:rPr>
              <a:t>func</a:t>
            </a:r>
            <a:r>
              <a:rPr lang="en-US" dirty="0">
                <a:solidFill>
                  <a:prstClr val="black"/>
                </a:solidFill>
                <a:latin typeface="CourierNewPSMT" charset="0"/>
              </a:rPr>
              <a:t>()</a:t>
            </a:r>
          </a:p>
          <a:p>
            <a:r>
              <a:rPr lang="en-US" dirty="0">
                <a:solidFill>
                  <a:prstClr val="black"/>
                </a:solidFill>
                <a:latin typeface="CourierNewPSMT" charset="0"/>
              </a:rPr>
              <a:t>{</a:t>
            </a:r>
          </a:p>
          <a:p>
            <a:r>
              <a:rPr lang="de-DE" dirty="0">
                <a:solidFill>
                  <a:prstClr val="black"/>
                </a:solidFill>
                <a:latin typeface="CourierNewPSMT" charset="0"/>
              </a:rPr>
              <a:t>    </a:t>
            </a:r>
            <a:r>
              <a:rPr lang="de-DE" dirty="0" err="1">
                <a:solidFill>
                  <a:prstClr val="black"/>
                </a:solidFill>
                <a:latin typeface="CourierNewPSMT" charset="0"/>
              </a:rPr>
              <a:t>int</a:t>
            </a:r>
            <a:r>
              <a:rPr lang="de-DE" dirty="0">
                <a:solidFill>
                  <a:prstClr val="black"/>
                </a:solidFill>
                <a:latin typeface="CourierNewPSMT" charset="0"/>
              </a:rPr>
              <a:t> x= 3;</a:t>
            </a:r>
          </a:p>
          <a:p>
            <a:r>
              <a:rPr lang="de-DE" dirty="0">
                <a:solidFill>
                  <a:prstClr val="black"/>
                </a:solidFill>
                <a:latin typeface="CourierNewPSMT" charset="0"/>
              </a:rPr>
              <a:t>   </a:t>
            </a:r>
          </a:p>
          <a:p>
            <a:r>
              <a:rPr lang="de-DE" dirty="0">
                <a:solidFill>
                  <a:prstClr val="black"/>
                </a:solidFill>
                <a:latin typeface="CourierNewPSMT" charset="0"/>
              </a:rPr>
              <a:t>}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7226330" y="4019077"/>
            <a:ext cx="13516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x is defined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140520" y="5672768"/>
            <a:ext cx="48788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Of course,  since a definition is also </a:t>
            </a:r>
            <a:r>
              <a:rPr lang="en-US"/>
              <a:t>a declaration, they are also declared there</a:t>
            </a:r>
          </a:p>
        </p:txBody>
      </p:sp>
    </p:spTree>
    <p:extLst>
      <p:ext uri="{BB962C8B-B14F-4D97-AF65-F5344CB8AC3E}">
        <p14:creationId xmlns:p14="http://schemas.microsoft.com/office/powerpoint/2010/main" val="857782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77949" y="3113581"/>
            <a:ext cx="72430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rgbClr val="FF0000"/>
                </a:solidFill>
              </a:rPr>
              <a:t>STORAGE DURATION</a:t>
            </a:r>
          </a:p>
        </p:txBody>
      </p:sp>
    </p:spTree>
    <p:extLst>
      <p:ext uri="{BB962C8B-B14F-4D97-AF65-F5344CB8AC3E}">
        <p14:creationId xmlns:p14="http://schemas.microsoft.com/office/powerpoint/2010/main" val="8504256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Storage class SPECIFIERS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 </a:t>
            </a:r>
            <a:r>
              <a:rPr lang="en-US" b="1" i="1" dirty="0"/>
              <a:t>storage</a:t>
            </a:r>
            <a:r>
              <a:rPr lang="en-US" i="1" dirty="0"/>
              <a:t> </a:t>
            </a:r>
            <a:r>
              <a:rPr lang="en-US" b="1" i="1" dirty="0"/>
              <a:t>class specifier </a:t>
            </a:r>
            <a:r>
              <a:rPr lang="en-US" dirty="0"/>
              <a:t>in a declaration modifies the </a:t>
            </a:r>
            <a:r>
              <a:rPr lang="en-US" b="1" dirty="0"/>
              <a:t>storage duration </a:t>
            </a:r>
            <a:r>
              <a:rPr lang="en-US" dirty="0"/>
              <a:t>of the corresponding objects</a:t>
            </a:r>
          </a:p>
          <a:p>
            <a:r>
              <a:rPr lang="en-US" dirty="0"/>
              <a:t>The </a:t>
            </a:r>
            <a:r>
              <a:rPr lang="en-US" u="sng" dirty="0"/>
              <a:t>storage duration </a:t>
            </a:r>
            <a:r>
              <a:rPr lang="en-US" dirty="0"/>
              <a:t>of an object can be </a:t>
            </a:r>
            <a:r>
              <a:rPr lang="en-US" b="1" dirty="0"/>
              <a:t>automatic</a:t>
            </a:r>
            <a:r>
              <a:rPr lang="en-US" dirty="0"/>
              <a:t>, </a:t>
            </a:r>
            <a:r>
              <a:rPr lang="en-US" b="1" dirty="0"/>
              <a:t>static</a:t>
            </a:r>
            <a:r>
              <a:rPr lang="en-US" dirty="0"/>
              <a:t>, or </a:t>
            </a:r>
            <a:r>
              <a:rPr lang="en-US" b="1" dirty="0"/>
              <a:t>dynamic</a:t>
            </a:r>
            <a:endParaRPr lang="en-US" dirty="0"/>
          </a:p>
          <a:p>
            <a:r>
              <a:rPr lang="en-US" b="1" dirty="0"/>
              <a:t>auto</a:t>
            </a:r>
            <a:r>
              <a:rPr lang="en-US" dirty="0"/>
              <a:t> is the storage specifier for automatic, and </a:t>
            </a:r>
            <a:r>
              <a:rPr lang="en-US" b="1" dirty="0"/>
              <a:t>static</a:t>
            </a:r>
            <a:r>
              <a:rPr lang="en-US" dirty="0"/>
              <a:t> is the storage specifier for static duration; </a:t>
            </a:r>
            <a:r>
              <a:rPr lang="en-US" b="1" dirty="0"/>
              <a:t>dynamic</a:t>
            </a:r>
            <a:r>
              <a:rPr lang="en-US" dirty="0"/>
              <a:t> is then using dynamic memory allocation/deallocation</a:t>
            </a:r>
          </a:p>
        </p:txBody>
      </p:sp>
    </p:spTree>
    <p:extLst>
      <p:ext uri="{BB962C8B-B14F-4D97-AF65-F5344CB8AC3E}">
        <p14:creationId xmlns:p14="http://schemas.microsoft.com/office/powerpoint/2010/main" val="3637717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auto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auto</a:t>
            </a:r>
            <a:r>
              <a:rPr lang="en-US" dirty="0"/>
              <a:t>: Objects declared with the auto </a:t>
            </a:r>
            <a:r>
              <a:rPr lang="en-US" dirty="0" err="1"/>
              <a:t>specifier</a:t>
            </a:r>
            <a:r>
              <a:rPr lang="en-US" dirty="0"/>
              <a:t> have automatic storage duration. </a:t>
            </a:r>
          </a:p>
          <a:p>
            <a:r>
              <a:rPr lang="en-US" dirty="0"/>
              <a:t>This </a:t>
            </a:r>
            <a:r>
              <a:rPr lang="en-US" dirty="0" err="1"/>
              <a:t>specifier</a:t>
            </a:r>
            <a:r>
              <a:rPr lang="en-US" dirty="0"/>
              <a:t> is permissible only in object declarations within a function. </a:t>
            </a:r>
          </a:p>
          <a:p>
            <a:r>
              <a:rPr lang="en-US" dirty="0"/>
              <a:t>In ANSI C, objects declared within a function have automatic storage duration by default, and </a:t>
            </a:r>
            <a:r>
              <a:rPr lang="en-US" b="1" dirty="0"/>
              <a:t>the auto </a:t>
            </a:r>
            <a:r>
              <a:rPr lang="en-US" b="1" dirty="0" err="1"/>
              <a:t>specifier</a:t>
            </a:r>
            <a:r>
              <a:rPr lang="en-US" b="1" dirty="0"/>
              <a:t> is archaic</a:t>
            </a:r>
            <a:r>
              <a:rPr lang="en-US" dirty="0"/>
              <a:t>.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651375" y="4103271"/>
            <a:ext cx="2160605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int main(void) {</a:t>
            </a:r>
          </a:p>
          <a:p>
            <a:r>
              <a:rPr lang="en-US" dirty="0"/>
              <a:t>    int a;</a:t>
            </a:r>
          </a:p>
          <a:p>
            <a:r>
              <a:rPr lang="en-US" dirty="0"/>
              <a:t>    {</a:t>
            </a:r>
          </a:p>
          <a:p>
            <a:r>
              <a:rPr lang="en-US" dirty="0"/>
              <a:t>       int count;</a:t>
            </a:r>
          </a:p>
          <a:p>
            <a:r>
              <a:rPr lang="de-DE" dirty="0"/>
              <a:t>       </a:t>
            </a:r>
            <a:r>
              <a:rPr lang="de-DE" dirty="0" err="1"/>
              <a:t>auto</a:t>
            </a:r>
            <a:r>
              <a:rPr lang="de-DE" dirty="0"/>
              <a:t> int </a:t>
            </a:r>
            <a:r>
              <a:rPr lang="de-DE" dirty="0" err="1"/>
              <a:t>month</a:t>
            </a:r>
            <a:r>
              <a:rPr lang="de-DE" dirty="0"/>
              <a:t>;</a:t>
            </a:r>
          </a:p>
          <a:p>
            <a:r>
              <a:rPr lang="de-DE" dirty="0"/>
              <a:t>    }</a:t>
            </a:r>
          </a:p>
          <a:p>
            <a:r>
              <a:rPr lang="de-DE" dirty="0"/>
              <a:t>    a++;</a:t>
            </a:r>
          </a:p>
          <a:p>
            <a:r>
              <a:rPr lang="de-DE" dirty="0"/>
              <a:t>}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5527964"/>
            <a:ext cx="33265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</a:t>
            </a:r>
            <a:r>
              <a:rPr lang="en-US"/>
              <a:t>uto </a:t>
            </a:r>
            <a:r>
              <a:rPr lang="en-US" dirty="0"/>
              <a:t>is not used </a:t>
            </a:r>
            <a:r>
              <a:rPr lang="en-US"/>
              <a:t>in programs</a:t>
            </a:r>
            <a:r>
              <a:rPr lang="mr-IN" dirty="0"/>
              <a:t>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3920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Essential.thmx</Template>
  <TotalTime>4741</TotalTime>
  <Words>2587</Words>
  <Application>Microsoft Macintosh PowerPoint</Application>
  <PresentationFormat>On-screen Show (4:3)</PresentationFormat>
  <Paragraphs>430</Paragraphs>
  <Slides>35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45" baseType="lpstr">
      <vt:lpstr>AndaleMono</vt:lpstr>
      <vt:lpstr>Arial</vt:lpstr>
      <vt:lpstr>Arial Black</vt:lpstr>
      <vt:lpstr>ArialMT</vt:lpstr>
      <vt:lpstr>Calibri</vt:lpstr>
      <vt:lpstr>Consolas</vt:lpstr>
      <vt:lpstr>CourierNewPSMT</vt:lpstr>
      <vt:lpstr>Mangal</vt:lpstr>
      <vt:lpstr>Wingdings</vt:lpstr>
      <vt:lpstr>Essential</vt:lpstr>
      <vt:lpstr>Programmazione procedurale</vt:lpstr>
      <vt:lpstr>PowerPoint Presentation</vt:lpstr>
      <vt:lpstr>Definition and declaration</vt:lpstr>
      <vt:lpstr>In summary</vt:lpstr>
      <vt:lpstr>difference</vt:lpstr>
      <vt:lpstr>examples</vt:lpstr>
      <vt:lpstr>PowerPoint Presentation</vt:lpstr>
      <vt:lpstr>Storage class SPECIFIERS</vt:lpstr>
      <vt:lpstr>auto</vt:lpstr>
      <vt:lpstr>register</vt:lpstr>
      <vt:lpstr>example</vt:lpstr>
      <vt:lpstr>static</vt:lpstr>
      <vt:lpstr>example</vt:lpstr>
      <vt:lpstr>Scope and storage duration</vt:lpstr>
      <vt:lpstr>Example 1</vt:lpstr>
      <vt:lpstr>Example 2</vt:lpstr>
      <vt:lpstr>Example 3</vt:lpstr>
      <vt:lpstr>Example 4</vt:lpstr>
      <vt:lpstr>Example 5</vt:lpstr>
      <vt:lpstr>Example 6</vt:lpstr>
      <vt:lpstr>Static storage</vt:lpstr>
      <vt:lpstr>PowerPoint Presentation</vt:lpstr>
      <vt:lpstr>Different zones in memory</vt:lpstr>
      <vt:lpstr>characteristics</vt:lpstr>
      <vt:lpstr>example</vt:lpstr>
      <vt:lpstr>example</vt:lpstr>
      <vt:lpstr>Example (cont.)</vt:lpstr>
      <vt:lpstr>PowerPoint Presentation</vt:lpstr>
      <vt:lpstr>call stack</vt:lpstr>
      <vt:lpstr>stack</vt:lpstr>
      <vt:lpstr>Call to functions and stack</vt:lpstr>
      <vt:lpstr>Example 2</vt:lpstr>
      <vt:lpstr>Stack overflow</vt:lpstr>
      <vt:lpstr>Also memory address</vt:lpstr>
      <vt:lpstr>Su libro e riferimenti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Programmazione I</dc:title>
  <dc:creator>Francesco Santini</dc:creator>
  <cp:lastModifiedBy>Francesco Santini</cp:lastModifiedBy>
  <cp:revision>1410</cp:revision>
  <dcterms:created xsi:type="dcterms:W3CDTF">2015-08-27T19:28:15Z</dcterms:created>
  <dcterms:modified xsi:type="dcterms:W3CDTF">2023-09-17T11:09:05Z</dcterms:modified>
</cp:coreProperties>
</file>